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47"/>
  </p:notesMasterIdLst>
  <p:sldIdLst>
    <p:sldId id="256" r:id="rId2"/>
    <p:sldId id="269" r:id="rId3"/>
    <p:sldId id="270" r:id="rId4"/>
    <p:sldId id="271" r:id="rId5"/>
    <p:sldId id="264" r:id="rId6"/>
    <p:sldId id="265" r:id="rId7"/>
    <p:sldId id="257" r:id="rId8"/>
    <p:sldId id="263" r:id="rId9"/>
    <p:sldId id="259" r:id="rId10"/>
    <p:sldId id="266" r:id="rId11"/>
    <p:sldId id="267" r:id="rId12"/>
    <p:sldId id="274" r:id="rId13"/>
    <p:sldId id="275" r:id="rId14"/>
    <p:sldId id="260" r:id="rId15"/>
    <p:sldId id="277" r:id="rId16"/>
    <p:sldId id="278" r:id="rId17"/>
    <p:sldId id="280" r:id="rId18"/>
    <p:sldId id="261" r:id="rId19"/>
    <p:sldId id="279" r:id="rId20"/>
    <p:sldId id="282" r:id="rId21"/>
    <p:sldId id="294" r:id="rId22"/>
    <p:sldId id="293" r:id="rId23"/>
    <p:sldId id="296" r:id="rId24"/>
    <p:sldId id="295" r:id="rId25"/>
    <p:sldId id="297" r:id="rId26"/>
    <p:sldId id="302" r:id="rId27"/>
    <p:sldId id="305" r:id="rId28"/>
    <p:sldId id="306" r:id="rId29"/>
    <p:sldId id="315" r:id="rId30"/>
    <p:sldId id="330" r:id="rId31"/>
    <p:sldId id="316" r:id="rId32"/>
    <p:sldId id="317" r:id="rId33"/>
    <p:sldId id="310" r:id="rId34"/>
    <p:sldId id="324" r:id="rId35"/>
    <p:sldId id="314" r:id="rId36"/>
    <p:sldId id="313" r:id="rId37"/>
    <p:sldId id="327" r:id="rId38"/>
    <p:sldId id="283" r:id="rId39"/>
    <p:sldId id="304" r:id="rId40"/>
    <p:sldId id="318" r:id="rId41"/>
    <p:sldId id="319" r:id="rId42"/>
    <p:sldId id="320" r:id="rId43"/>
    <p:sldId id="321" r:id="rId44"/>
    <p:sldId id="322" r:id="rId45"/>
    <p:sldId id="32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0941" autoAdjust="0"/>
  </p:normalViewPr>
  <p:slideViewPr>
    <p:cSldViewPr>
      <p:cViewPr>
        <p:scale>
          <a:sx n="75" d="100"/>
          <a:sy n="75" d="100"/>
        </p:scale>
        <p:origin x="-127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dela\Desktop\Efficient%20Interpolants%20Generation\full_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dela\Desktop\Efficient%20Interpolants%20Generation\full_result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nadela\Desktop\Efficient%20Interpolants%20Generation\full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ITP vs. CNF-ITP Run-Time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'ITP vs CNF-ITP Time Sc. Plot'!$D$1</c:f>
              <c:strCache>
                <c:ptCount val="1"/>
                <c:pt idx="0">
                  <c:v>CNF-ITP Run-Time</c:v>
                </c:pt>
              </c:strCache>
            </c:strRef>
          </c:tx>
          <c:spPr>
            <a:ln w="28575">
              <a:noFill/>
            </a:ln>
          </c:spPr>
          <c:xVal>
            <c:numRef>
              <c:f>'ITP vs CNF-ITP Time Sc. Plot'!$C$2:$C$290</c:f>
              <c:numCache>
                <c:formatCode>General</c:formatCode>
                <c:ptCount val="289"/>
                <c:pt idx="0">
                  <c:v>203</c:v>
                </c:pt>
                <c:pt idx="1">
                  <c:v>814</c:v>
                </c:pt>
                <c:pt idx="2">
                  <c:v>900</c:v>
                </c:pt>
                <c:pt idx="3">
                  <c:v>900</c:v>
                </c:pt>
                <c:pt idx="4">
                  <c:v>900</c:v>
                </c:pt>
                <c:pt idx="5">
                  <c:v>900</c:v>
                </c:pt>
                <c:pt idx="6">
                  <c:v>900</c:v>
                </c:pt>
                <c:pt idx="7">
                  <c:v>792</c:v>
                </c:pt>
                <c:pt idx="8">
                  <c:v>900</c:v>
                </c:pt>
                <c:pt idx="9">
                  <c:v>900</c:v>
                </c:pt>
                <c:pt idx="10">
                  <c:v>900</c:v>
                </c:pt>
                <c:pt idx="11">
                  <c:v>900</c:v>
                </c:pt>
                <c:pt idx="12">
                  <c:v>900</c:v>
                </c:pt>
                <c:pt idx="13">
                  <c:v>900</c:v>
                </c:pt>
                <c:pt idx="14">
                  <c:v>900</c:v>
                </c:pt>
                <c:pt idx="15">
                  <c:v>900</c:v>
                </c:pt>
                <c:pt idx="16">
                  <c:v>900</c:v>
                </c:pt>
                <c:pt idx="17">
                  <c:v>900</c:v>
                </c:pt>
                <c:pt idx="18">
                  <c:v>900</c:v>
                </c:pt>
                <c:pt idx="19">
                  <c:v>577</c:v>
                </c:pt>
                <c:pt idx="20">
                  <c:v>900</c:v>
                </c:pt>
                <c:pt idx="21">
                  <c:v>900</c:v>
                </c:pt>
                <c:pt idx="22">
                  <c:v>611</c:v>
                </c:pt>
                <c:pt idx="23">
                  <c:v>900</c:v>
                </c:pt>
                <c:pt idx="24">
                  <c:v>900</c:v>
                </c:pt>
                <c:pt idx="25">
                  <c:v>900</c:v>
                </c:pt>
                <c:pt idx="26">
                  <c:v>900</c:v>
                </c:pt>
                <c:pt idx="27">
                  <c:v>900</c:v>
                </c:pt>
                <c:pt idx="28">
                  <c:v>10.585000000000001</c:v>
                </c:pt>
                <c:pt idx="29">
                  <c:v>900</c:v>
                </c:pt>
                <c:pt idx="30">
                  <c:v>2.1669999999999998</c:v>
                </c:pt>
                <c:pt idx="31">
                  <c:v>900</c:v>
                </c:pt>
                <c:pt idx="32">
                  <c:v>900</c:v>
                </c:pt>
                <c:pt idx="33">
                  <c:v>900</c:v>
                </c:pt>
                <c:pt idx="34">
                  <c:v>124</c:v>
                </c:pt>
                <c:pt idx="35">
                  <c:v>900</c:v>
                </c:pt>
                <c:pt idx="36">
                  <c:v>900</c:v>
                </c:pt>
                <c:pt idx="37">
                  <c:v>900</c:v>
                </c:pt>
                <c:pt idx="38">
                  <c:v>900</c:v>
                </c:pt>
                <c:pt idx="39">
                  <c:v>900</c:v>
                </c:pt>
                <c:pt idx="40">
                  <c:v>900</c:v>
                </c:pt>
                <c:pt idx="41">
                  <c:v>900</c:v>
                </c:pt>
                <c:pt idx="42">
                  <c:v>900</c:v>
                </c:pt>
                <c:pt idx="43">
                  <c:v>900</c:v>
                </c:pt>
                <c:pt idx="44">
                  <c:v>900</c:v>
                </c:pt>
                <c:pt idx="45">
                  <c:v>900</c:v>
                </c:pt>
                <c:pt idx="46">
                  <c:v>900</c:v>
                </c:pt>
                <c:pt idx="47">
                  <c:v>900</c:v>
                </c:pt>
                <c:pt idx="48">
                  <c:v>900</c:v>
                </c:pt>
                <c:pt idx="49">
                  <c:v>900</c:v>
                </c:pt>
                <c:pt idx="50">
                  <c:v>900</c:v>
                </c:pt>
                <c:pt idx="51">
                  <c:v>900</c:v>
                </c:pt>
                <c:pt idx="52">
                  <c:v>900</c:v>
                </c:pt>
                <c:pt idx="53">
                  <c:v>900</c:v>
                </c:pt>
                <c:pt idx="54">
                  <c:v>900</c:v>
                </c:pt>
                <c:pt idx="55">
                  <c:v>900</c:v>
                </c:pt>
                <c:pt idx="56">
                  <c:v>900</c:v>
                </c:pt>
                <c:pt idx="57">
                  <c:v>900</c:v>
                </c:pt>
                <c:pt idx="58">
                  <c:v>900</c:v>
                </c:pt>
                <c:pt idx="59">
                  <c:v>900</c:v>
                </c:pt>
                <c:pt idx="60">
                  <c:v>900</c:v>
                </c:pt>
                <c:pt idx="61">
                  <c:v>900</c:v>
                </c:pt>
                <c:pt idx="62">
                  <c:v>900</c:v>
                </c:pt>
                <c:pt idx="63">
                  <c:v>213</c:v>
                </c:pt>
                <c:pt idx="64">
                  <c:v>900</c:v>
                </c:pt>
                <c:pt idx="65">
                  <c:v>900</c:v>
                </c:pt>
                <c:pt idx="66">
                  <c:v>900</c:v>
                </c:pt>
                <c:pt idx="67">
                  <c:v>900</c:v>
                </c:pt>
                <c:pt idx="68">
                  <c:v>900</c:v>
                </c:pt>
                <c:pt idx="69">
                  <c:v>898</c:v>
                </c:pt>
                <c:pt idx="70">
                  <c:v>900</c:v>
                </c:pt>
                <c:pt idx="71">
                  <c:v>900</c:v>
                </c:pt>
                <c:pt idx="72">
                  <c:v>2.4750000000000001</c:v>
                </c:pt>
                <c:pt idx="73">
                  <c:v>900</c:v>
                </c:pt>
                <c:pt idx="74">
                  <c:v>900</c:v>
                </c:pt>
                <c:pt idx="75">
                  <c:v>900</c:v>
                </c:pt>
                <c:pt idx="76">
                  <c:v>900</c:v>
                </c:pt>
                <c:pt idx="77">
                  <c:v>900</c:v>
                </c:pt>
                <c:pt idx="78">
                  <c:v>900</c:v>
                </c:pt>
                <c:pt idx="79">
                  <c:v>900</c:v>
                </c:pt>
                <c:pt idx="80">
                  <c:v>900</c:v>
                </c:pt>
                <c:pt idx="81">
                  <c:v>437</c:v>
                </c:pt>
                <c:pt idx="82">
                  <c:v>900</c:v>
                </c:pt>
                <c:pt idx="83">
                  <c:v>900</c:v>
                </c:pt>
                <c:pt idx="84">
                  <c:v>900</c:v>
                </c:pt>
                <c:pt idx="85">
                  <c:v>900</c:v>
                </c:pt>
                <c:pt idx="86">
                  <c:v>900</c:v>
                </c:pt>
                <c:pt idx="87">
                  <c:v>900</c:v>
                </c:pt>
                <c:pt idx="88">
                  <c:v>900</c:v>
                </c:pt>
                <c:pt idx="89">
                  <c:v>900</c:v>
                </c:pt>
                <c:pt idx="90">
                  <c:v>900</c:v>
                </c:pt>
                <c:pt idx="91">
                  <c:v>900</c:v>
                </c:pt>
                <c:pt idx="92">
                  <c:v>900</c:v>
                </c:pt>
                <c:pt idx="93">
                  <c:v>221</c:v>
                </c:pt>
                <c:pt idx="94">
                  <c:v>900</c:v>
                </c:pt>
                <c:pt idx="95">
                  <c:v>900</c:v>
                </c:pt>
                <c:pt idx="96">
                  <c:v>900</c:v>
                </c:pt>
                <c:pt idx="97">
                  <c:v>900</c:v>
                </c:pt>
                <c:pt idx="98">
                  <c:v>900</c:v>
                </c:pt>
                <c:pt idx="99">
                  <c:v>900</c:v>
                </c:pt>
                <c:pt idx="100">
                  <c:v>900</c:v>
                </c:pt>
                <c:pt idx="101">
                  <c:v>900</c:v>
                </c:pt>
                <c:pt idx="102">
                  <c:v>900</c:v>
                </c:pt>
                <c:pt idx="103">
                  <c:v>251</c:v>
                </c:pt>
                <c:pt idx="104">
                  <c:v>900</c:v>
                </c:pt>
                <c:pt idx="105">
                  <c:v>900</c:v>
                </c:pt>
                <c:pt idx="106">
                  <c:v>900</c:v>
                </c:pt>
                <c:pt idx="107">
                  <c:v>900</c:v>
                </c:pt>
                <c:pt idx="108">
                  <c:v>900</c:v>
                </c:pt>
                <c:pt idx="109">
                  <c:v>900</c:v>
                </c:pt>
                <c:pt idx="110">
                  <c:v>900</c:v>
                </c:pt>
                <c:pt idx="111">
                  <c:v>900</c:v>
                </c:pt>
                <c:pt idx="112">
                  <c:v>900</c:v>
                </c:pt>
                <c:pt idx="113">
                  <c:v>900</c:v>
                </c:pt>
                <c:pt idx="114">
                  <c:v>900</c:v>
                </c:pt>
                <c:pt idx="115">
                  <c:v>900</c:v>
                </c:pt>
                <c:pt idx="116">
                  <c:v>900</c:v>
                </c:pt>
                <c:pt idx="117">
                  <c:v>900</c:v>
                </c:pt>
                <c:pt idx="118">
                  <c:v>900</c:v>
                </c:pt>
                <c:pt idx="119">
                  <c:v>900</c:v>
                </c:pt>
                <c:pt idx="120">
                  <c:v>900</c:v>
                </c:pt>
                <c:pt idx="121">
                  <c:v>900</c:v>
                </c:pt>
                <c:pt idx="122">
                  <c:v>900</c:v>
                </c:pt>
                <c:pt idx="123">
                  <c:v>900</c:v>
                </c:pt>
                <c:pt idx="124">
                  <c:v>900</c:v>
                </c:pt>
                <c:pt idx="125">
                  <c:v>900</c:v>
                </c:pt>
                <c:pt idx="126">
                  <c:v>900</c:v>
                </c:pt>
                <c:pt idx="127">
                  <c:v>89</c:v>
                </c:pt>
                <c:pt idx="128">
                  <c:v>900</c:v>
                </c:pt>
                <c:pt idx="129">
                  <c:v>900</c:v>
                </c:pt>
                <c:pt idx="130">
                  <c:v>900</c:v>
                </c:pt>
                <c:pt idx="131">
                  <c:v>900</c:v>
                </c:pt>
                <c:pt idx="132">
                  <c:v>900</c:v>
                </c:pt>
                <c:pt idx="133">
                  <c:v>900</c:v>
                </c:pt>
                <c:pt idx="134">
                  <c:v>900</c:v>
                </c:pt>
                <c:pt idx="135">
                  <c:v>900</c:v>
                </c:pt>
                <c:pt idx="136">
                  <c:v>900</c:v>
                </c:pt>
                <c:pt idx="137">
                  <c:v>900</c:v>
                </c:pt>
                <c:pt idx="138">
                  <c:v>900</c:v>
                </c:pt>
                <c:pt idx="139">
                  <c:v>900</c:v>
                </c:pt>
                <c:pt idx="140">
                  <c:v>900</c:v>
                </c:pt>
                <c:pt idx="141">
                  <c:v>184</c:v>
                </c:pt>
                <c:pt idx="142">
                  <c:v>322</c:v>
                </c:pt>
                <c:pt idx="143">
                  <c:v>900</c:v>
                </c:pt>
                <c:pt idx="144">
                  <c:v>900</c:v>
                </c:pt>
                <c:pt idx="145">
                  <c:v>900</c:v>
                </c:pt>
                <c:pt idx="146">
                  <c:v>900</c:v>
                </c:pt>
                <c:pt idx="147">
                  <c:v>900</c:v>
                </c:pt>
                <c:pt idx="148">
                  <c:v>28.975999999999999</c:v>
                </c:pt>
                <c:pt idx="149">
                  <c:v>35.768000000000001</c:v>
                </c:pt>
                <c:pt idx="150">
                  <c:v>32.033999999999999</c:v>
                </c:pt>
                <c:pt idx="151">
                  <c:v>51.314999999999998</c:v>
                </c:pt>
                <c:pt idx="152">
                  <c:v>629</c:v>
                </c:pt>
                <c:pt idx="153">
                  <c:v>223</c:v>
                </c:pt>
                <c:pt idx="154">
                  <c:v>34.555999999999997</c:v>
                </c:pt>
                <c:pt idx="155">
                  <c:v>900</c:v>
                </c:pt>
                <c:pt idx="156">
                  <c:v>900</c:v>
                </c:pt>
                <c:pt idx="157">
                  <c:v>900</c:v>
                </c:pt>
                <c:pt idx="158">
                  <c:v>45.09</c:v>
                </c:pt>
                <c:pt idx="159">
                  <c:v>900</c:v>
                </c:pt>
                <c:pt idx="160">
                  <c:v>114</c:v>
                </c:pt>
                <c:pt idx="161">
                  <c:v>900</c:v>
                </c:pt>
                <c:pt idx="162">
                  <c:v>900</c:v>
                </c:pt>
                <c:pt idx="163">
                  <c:v>85</c:v>
                </c:pt>
                <c:pt idx="164">
                  <c:v>900</c:v>
                </c:pt>
                <c:pt idx="165">
                  <c:v>900</c:v>
                </c:pt>
                <c:pt idx="166">
                  <c:v>672</c:v>
                </c:pt>
                <c:pt idx="167">
                  <c:v>736</c:v>
                </c:pt>
                <c:pt idx="168">
                  <c:v>899</c:v>
                </c:pt>
                <c:pt idx="169">
                  <c:v>757</c:v>
                </c:pt>
                <c:pt idx="170">
                  <c:v>900</c:v>
                </c:pt>
                <c:pt idx="171">
                  <c:v>900</c:v>
                </c:pt>
                <c:pt idx="172">
                  <c:v>900</c:v>
                </c:pt>
                <c:pt idx="173">
                  <c:v>900</c:v>
                </c:pt>
                <c:pt idx="174">
                  <c:v>900</c:v>
                </c:pt>
                <c:pt idx="175">
                  <c:v>900</c:v>
                </c:pt>
                <c:pt idx="176">
                  <c:v>900</c:v>
                </c:pt>
                <c:pt idx="177">
                  <c:v>900</c:v>
                </c:pt>
                <c:pt idx="178">
                  <c:v>900</c:v>
                </c:pt>
                <c:pt idx="179">
                  <c:v>900</c:v>
                </c:pt>
                <c:pt idx="180">
                  <c:v>900</c:v>
                </c:pt>
                <c:pt idx="181">
                  <c:v>900</c:v>
                </c:pt>
                <c:pt idx="182">
                  <c:v>900</c:v>
                </c:pt>
                <c:pt idx="183">
                  <c:v>900</c:v>
                </c:pt>
                <c:pt idx="184">
                  <c:v>900</c:v>
                </c:pt>
                <c:pt idx="185">
                  <c:v>900</c:v>
                </c:pt>
                <c:pt idx="186">
                  <c:v>900</c:v>
                </c:pt>
                <c:pt idx="187">
                  <c:v>6.5179999999999998</c:v>
                </c:pt>
                <c:pt idx="188">
                  <c:v>46.249000000000002</c:v>
                </c:pt>
                <c:pt idx="189">
                  <c:v>900</c:v>
                </c:pt>
                <c:pt idx="190">
                  <c:v>900</c:v>
                </c:pt>
                <c:pt idx="191">
                  <c:v>123</c:v>
                </c:pt>
                <c:pt idx="192">
                  <c:v>407</c:v>
                </c:pt>
                <c:pt idx="193">
                  <c:v>85</c:v>
                </c:pt>
                <c:pt idx="194">
                  <c:v>900</c:v>
                </c:pt>
                <c:pt idx="195">
                  <c:v>900</c:v>
                </c:pt>
                <c:pt idx="196">
                  <c:v>4.2220000000000004</c:v>
                </c:pt>
                <c:pt idx="197">
                  <c:v>900</c:v>
                </c:pt>
                <c:pt idx="198">
                  <c:v>900</c:v>
                </c:pt>
                <c:pt idx="199">
                  <c:v>900</c:v>
                </c:pt>
                <c:pt idx="200">
                  <c:v>900</c:v>
                </c:pt>
                <c:pt idx="201">
                  <c:v>900</c:v>
                </c:pt>
                <c:pt idx="202">
                  <c:v>900</c:v>
                </c:pt>
                <c:pt idx="203">
                  <c:v>900</c:v>
                </c:pt>
                <c:pt idx="204">
                  <c:v>900</c:v>
                </c:pt>
                <c:pt idx="205">
                  <c:v>461</c:v>
                </c:pt>
                <c:pt idx="206">
                  <c:v>900</c:v>
                </c:pt>
                <c:pt idx="207">
                  <c:v>0.27100000000000002</c:v>
                </c:pt>
                <c:pt idx="208">
                  <c:v>900</c:v>
                </c:pt>
                <c:pt idx="209">
                  <c:v>4.9020000000000001</c:v>
                </c:pt>
                <c:pt idx="210">
                  <c:v>900</c:v>
                </c:pt>
                <c:pt idx="211">
                  <c:v>900</c:v>
                </c:pt>
                <c:pt idx="212">
                  <c:v>900</c:v>
                </c:pt>
                <c:pt idx="213">
                  <c:v>585</c:v>
                </c:pt>
                <c:pt idx="214">
                  <c:v>900</c:v>
                </c:pt>
                <c:pt idx="215">
                  <c:v>3.6970000000000001</c:v>
                </c:pt>
                <c:pt idx="216">
                  <c:v>900</c:v>
                </c:pt>
                <c:pt idx="217">
                  <c:v>900</c:v>
                </c:pt>
                <c:pt idx="218">
                  <c:v>900</c:v>
                </c:pt>
                <c:pt idx="219">
                  <c:v>900</c:v>
                </c:pt>
                <c:pt idx="220">
                  <c:v>900</c:v>
                </c:pt>
                <c:pt idx="221">
                  <c:v>900</c:v>
                </c:pt>
                <c:pt idx="222">
                  <c:v>900</c:v>
                </c:pt>
                <c:pt idx="223">
                  <c:v>900</c:v>
                </c:pt>
                <c:pt idx="224">
                  <c:v>900</c:v>
                </c:pt>
                <c:pt idx="225">
                  <c:v>900</c:v>
                </c:pt>
                <c:pt idx="226">
                  <c:v>248</c:v>
                </c:pt>
                <c:pt idx="227">
                  <c:v>900</c:v>
                </c:pt>
                <c:pt idx="228">
                  <c:v>612</c:v>
                </c:pt>
                <c:pt idx="229">
                  <c:v>900</c:v>
                </c:pt>
                <c:pt idx="230">
                  <c:v>900</c:v>
                </c:pt>
                <c:pt idx="231">
                  <c:v>900</c:v>
                </c:pt>
                <c:pt idx="232">
                  <c:v>900</c:v>
                </c:pt>
                <c:pt idx="233">
                  <c:v>900</c:v>
                </c:pt>
                <c:pt idx="234">
                  <c:v>864</c:v>
                </c:pt>
                <c:pt idx="235">
                  <c:v>900</c:v>
                </c:pt>
                <c:pt idx="236">
                  <c:v>900</c:v>
                </c:pt>
                <c:pt idx="237">
                  <c:v>900</c:v>
                </c:pt>
                <c:pt idx="238">
                  <c:v>900</c:v>
                </c:pt>
                <c:pt idx="239">
                  <c:v>900</c:v>
                </c:pt>
                <c:pt idx="240">
                  <c:v>721</c:v>
                </c:pt>
                <c:pt idx="241">
                  <c:v>900</c:v>
                </c:pt>
                <c:pt idx="242">
                  <c:v>900</c:v>
                </c:pt>
                <c:pt idx="243">
                  <c:v>900</c:v>
                </c:pt>
                <c:pt idx="244">
                  <c:v>900</c:v>
                </c:pt>
                <c:pt idx="245">
                  <c:v>900</c:v>
                </c:pt>
                <c:pt idx="246">
                  <c:v>333</c:v>
                </c:pt>
                <c:pt idx="247">
                  <c:v>900</c:v>
                </c:pt>
                <c:pt idx="248">
                  <c:v>900</c:v>
                </c:pt>
                <c:pt idx="249">
                  <c:v>900</c:v>
                </c:pt>
                <c:pt idx="250">
                  <c:v>900</c:v>
                </c:pt>
                <c:pt idx="251">
                  <c:v>900</c:v>
                </c:pt>
                <c:pt idx="252">
                  <c:v>900</c:v>
                </c:pt>
                <c:pt idx="253">
                  <c:v>900</c:v>
                </c:pt>
                <c:pt idx="254">
                  <c:v>900</c:v>
                </c:pt>
                <c:pt idx="255">
                  <c:v>900</c:v>
                </c:pt>
                <c:pt idx="256">
                  <c:v>900</c:v>
                </c:pt>
                <c:pt idx="257">
                  <c:v>900</c:v>
                </c:pt>
                <c:pt idx="258">
                  <c:v>900</c:v>
                </c:pt>
                <c:pt idx="259">
                  <c:v>900</c:v>
                </c:pt>
                <c:pt idx="260">
                  <c:v>900</c:v>
                </c:pt>
                <c:pt idx="261">
                  <c:v>900</c:v>
                </c:pt>
                <c:pt idx="262">
                  <c:v>900</c:v>
                </c:pt>
                <c:pt idx="263">
                  <c:v>900</c:v>
                </c:pt>
                <c:pt idx="264">
                  <c:v>900</c:v>
                </c:pt>
                <c:pt idx="265">
                  <c:v>900</c:v>
                </c:pt>
                <c:pt idx="266">
                  <c:v>900</c:v>
                </c:pt>
                <c:pt idx="267">
                  <c:v>900</c:v>
                </c:pt>
                <c:pt idx="268">
                  <c:v>900</c:v>
                </c:pt>
                <c:pt idx="269">
                  <c:v>900</c:v>
                </c:pt>
                <c:pt idx="270">
                  <c:v>900</c:v>
                </c:pt>
                <c:pt idx="271">
                  <c:v>900</c:v>
                </c:pt>
                <c:pt idx="272">
                  <c:v>900</c:v>
                </c:pt>
                <c:pt idx="273">
                  <c:v>900</c:v>
                </c:pt>
                <c:pt idx="274">
                  <c:v>900</c:v>
                </c:pt>
                <c:pt idx="275">
                  <c:v>900</c:v>
                </c:pt>
                <c:pt idx="276">
                  <c:v>900</c:v>
                </c:pt>
                <c:pt idx="277">
                  <c:v>900</c:v>
                </c:pt>
                <c:pt idx="278">
                  <c:v>900</c:v>
                </c:pt>
                <c:pt idx="279">
                  <c:v>900</c:v>
                </c:pt>
                <c:pt idx="280">
                  <c:v>774</c:v>
                </c:pt>
                <c:pt idx="281">
                  <c:v>900</c:v>
                </c:pt>
                <c:pt idx="282">
                  <c:v>900</c:v>
                </c:pt>
                <c:pt idx="283">
                  <c:v>900</c:v>
                </c:pt>
                <c:pt idx="284">
                  <c:v>900</c:v>
                </c:pt>
                <c:pt idx="285">
                  <c:v>540</c:v>
                </c:pt>
                <c:pt idx="286">
                  <c:v>900</c:v>
                </c:pt>
                <c:pt idx="287">
                  <c:v>900</c:v>
                </c:pt>
                <c:pt idx="288">
                  <c:v>238</c:v>
                </c:pt>
              </c:numCache>
            </c:numRef>
          </c:xVal>
          <c:yVal>
            <c:numRef>
              <c:f>'ITP vs CNF-ITP Time Sc. Plot'!$D$2:$D$290</c:f>
              <c:numCache>
                <c:formatCode>General</c:formatCode>
                <c:ptCount val="289"/>
                <c:pt idx="0">
                  <c:v>68</c:v>
                </c:pt>
                <c:pt idx="1">
                  <c:v>202</c:v>
                </c:pt>
                <c:pt idx="2">
                  <c:v>900</c:v>
                </c:pt>
                <c:pt idx="3">
                  <c:v>900</c:v>
                </c:pt>
                <c:pt idx="4">
                  <c:v>900</c:v>
                </c:pt>
                <c:pt idx="5">
                  <c:v>900</c:v>
                </c:pt>
                <c:pt idx="6">
                  <c:v>900</c:v>
                </c:pt>
                <c:pt idx="7">
                  <c:v>900</c:v>
                </c:pt>
                <c:pt idx="8">
                  <c:v>900</c:v>
                </c:pt>
                <c:pt idx="9">
                  <c:v>900</c:v>
                </c:pt>
                <c:pt idx="10">
                  <c:v>900</c:v>
                </c:pt>
                <c:pt idx="11">
                  <c:v>900</c:v>
                </c:pt>
                <c:pt idx="12">
                  <c:v>900</c:v>
                </c:pt>
                <c:pt idx="13">
                  <c:v>900</c:v>
                </c:pt>
                <c:pt idx="14">
                  <c:v>114</c:v>
                </c:pt>
                <c:pt idx="15">
                  <c:v>900</c:v>
                </c:pt>
                <c:pt idx="16">
                  <c:v>13.182</c:v>
                </c:pt>
                <c:pt idx="17">
                  <c:v>900</c:v>
                </c:pt>
                <c:pt idx="18">
                  <c:v>900</c:v>
                </c:pt>
                <c:pt idx="19">
                  <c:v>203</c:v>
                </c:pt>
                <c:pt idx="20">
                  <c:v>900</c:v>
                </c:pt>
                <c:pt idx="21">
                  <c:v>900</c:v>
                </c:pt>
                <c:pt idx="22">
                  <c:v>466</c:v>
                </c:pt>
                <c:pt idx="23">
                  <c:v>900</c:v>
                </c:pt>
                <c:pt idx="24">
                  <c:v>85</c:v>
                </c:pt>
                <c:pt idx="25">
                  <c:v>900</c:v>
                </c:pt>
                <c:pt idx="26">
                  <c:v>900</c:v>
                </c:pt>
                <c:pt idx="27">
                  <c:v>900</c:v>
                </c:pt>
                <c:pt idx="28">
                  <c:v>900</c:v>
                </c:pt>
                <c:pt idx="29">
                  <c:v>900</c:v>
                </c:pt>
                <c:pt idx="30">
                  <c:v>2.0099999999999998</c:v>
                </c:pt>
                <c:pt idx="31">
                  <c:v>900</c:v>
                </c:pt>
                <c:pt idx="32">
                  <c:v>900</c:v>
                </c:pt>
                <c:pt idx="33">
                  <c:v>900</c:v>
                </c:pt>
                <c:pt idx="34">
                  <c:v>137</c:v>
                </c:pt>
                <c:pt idx="35">
                  <c:v>900</c:v>
                </c:pt>
                <c:pt idx="36">
                  <c:v>900</c:v>
                </c:pt>
                <c:pt idx="37">
                  <c:v>900</c:v>
                </c:pt>
                <c:pt idx="38">
                  <c:v>900</c:v>
                </c:pt>
                <c:pt idx="39">
                  <c:v>900</c:v>
                </c:pt>
                <c:pt idx="40">
                  <c:v>900</c:v>
                </c:pt>
                <c:pt idx="41">
                  <c:v>900</c:v>
                </c:pt>
                <c:pt idx="42">
                  <c:v>900</c:v>
                </c:pt>
                <c:pt idx="43">
                  <c:v>900</c:v>
                </c:pt>
                <c:pt idx="44">
                  <c:v>900</c:v>
                </c:pt>
                <c:pt idx="45">
                  <c:v>900</c:v>
                </c:pt>
                <c:pt idx="46">
                  <c:v>900</c:v>
                </c:pt>
                <c:pt idx="47">
                  <c:v>900</c:v>
                </c:pt>
                <c:pt idx="48">
                  <c:v>900</c:v>
                </c:pt>
                <c:pt idx="49">
                  <c:v>397</c:v>
                </c:pt>
                <c:pt idx="50">
                  <c:v>900</c:v>
                </c:pt>
                <c:pt idx="51">
                  <c:v>194</c:v>
                </c:pt>
                <c:pt idx="52">
                  <c:v>900</c:v>
                </c:pt>
                <c:pt idx="53">
                  <c:v>267</c:v>
                </c:pt>
                <c:pt idx="54">
                  <c:v>900</c:v>
                </c:pt>
                <c:pt idx="55">
                  <c:v>900</c:v>
                </c:pt>
                <c:pt idx="56">
                  <c:v>900</c:v>
                </c:pt>
                <c:pt idx="57">
                  <c:v>900</c:v>
                </c:pt>
                <c:pt idx="58">
                  <c:v>900</c:v>
                </c:pt>
                <c:pt idx="59">
                  <c:v>505</c:v>
                </c:pt>
                <c:pt idx="60">
                  <c:v>900</c:v>
                </c:pt>
                <c:pt idx="61">
                  <c:v>900</c:v>
                </c:pt>
                <c:pt idx="62">
                  <c:v>900</c:v>
                </c:pt>
                <c:pt idx="63">
                  <c:v>2.92</c:v>
                </c:pt>
                <c:pt idx="64">
                  <c:v>900</c:v>
                </c:pt>
                <c:pt idx="65">
                  <c:v>27.65</c:v>
                </c:pt>
                <c:pt idx="66">
                  <c:v>900</c:v>
                </c:pt>
                <c:pt idx="67">
                  <c:v>36.212000000000003</c:v>
                </c:pt>
                <c:pt idx="68">
                  <c:v>900</c:v>
                </c:pt>
                <c:pt idx="69">
                  <c:v>205</c:v>
                </c:pt>
                <c:pt idx="70">
                  <c:v>900</c:v>
                </c:pt>
                <c:pt idx="71">
                  <c:v>900</c:v>
                </c:pt>
                <c:pt idx="72">
                  <c:v>15.3</c:v>
                </c:pt>
                <c:pt idx="73">
                  <c:v>900</c:v>
                </c:pt>
                <c:pt idx="74">
                  <c:v>900</c:v>
                </c:pt>
                <c:pt idx="75">
                  <c:v>900</c:v>
                </c:pt>
                <c:pt idx="76">
                  <c:v>900</c:v>
                </c:pt>
                <c:pt idx="77">
                  <c:v>900</c:v>
                </c:pt>
                <c:pt idx="78">
                  <c:v>900</c:v>
                </c:pt>
                <c:pt idx="79">
                  <c:v>900</c:v>
                </c:pt>
                <c:pt idx="80">
                  <c:v>900</c:v>
                </c:pt>
                <c:pt idx="81">
                  <c:v>900</c:v>
                </c:pt>
                <c:pt idx="82">
                  <c:v>900</c:v>
                </c:pt>
                <c:pt idx="83">
                  <c:v>900</c:v>
                </c:pt>
                <c:pt idx="84">
                  <c:v>900</c:v>
                </c:pt>
                <c:pt idx="85">
                  <c:v>900</c:v>
                </c:pt>
                <c:pt idx="86">
                  <c:v>900</c:v>
                </c:pt>
                <c:pt idx="87">
                  <c:v>900</c:v>
                </c:pt>
                <c:pt idx="88">
                  <c:v>900</c:v>
                </c:pt>
                <c:pt idx="89">
                  <c:v>305</c:v>
                </c:pt>
                <c:pt idx="90">
                  <c:v>570</c:v>
                </c:pt>
                <c:pt idx="91">
                  <c:v>900</c:v>
                </c:pt>
                <c:pt idx="92">
                  <c:v>900</c:v>
                </c:pt>
                <c:pt idx="93">
                  <c:v>113</c:v>
                </c:pt>
                <c:pt idx="94">
                  <c:v>900</c:v>
                </c:pt>
                <c:pt idx="95">
                  <c:v>900</c:v>
                </c:pt>
                <c:pt idx="96">
                  <c:v>900</c:v>
                </c:pt>
                <c:pt idx="97">
                  <c:v>900</c:v>
                </c:pt>
                <c:pt idx="98">
                  <c:v>900</c:v>
                </c:pt>
                <c:pt idx="99">
                  <c:v>900</c:v>
                </c:pt>
                <c:pt idx="100">
                  <c:v>900</c:v>
                </c:pt>
                <c:pt idx="101">
                  <c:v>900</c:v>
                </c:pt>
                <c:pt idx="102">
                  <c:v>900</c:v>
                </c:pt>
                <c:pt idx="103">
                  <c:v>107</c:v>
                </c:pt>
                <c:pt idx="104">
                  <c:v>900</c:v>
                </c:pt>
                <c:pt idx="105">
                  <c:v>278</c:v>
                </c:pt>
                <c:pt idx="106">
                  <c:v>900</c:v>
                </c:pt>
                <c:pt idx="107">
                  <c:v>900</c:v>
                </c:pt>
                <c:pt idx="108">
                  <c:v>900</c:v>
                </c:pt>
                <c:pt idx="109">
                  <c:v>900</c:v>
                </c:pt>
                <c:pt idx="110">
                  <c:v>900</c:v>
                </c:pt>
                <c:pt idx="111">
                  <c:v>900</c:v>
                </c:pt>
                <c:pt idx="112">
                  <c:v>900</c:v>
                </c:pt>
                <c:pt idx="113">
                  <c:v>900</c:v>
                </c:pt>
                <c:pt idx="114">
                  <c:v>900</c:v>
                </c:pt>
                <c:pt idx="115">
                  <c:v>900</c:v>
                </c:pt>
                <c:pt idx="116">
                  <c:v>900</c:v>
                </c:pt>
                <c:pt idx="117">
                  <c:v>900</c:v>
                </c:pt>
                <c:pt idx="118">
                  <c:v>900</c:v>
                </c:pt>
                <c:pt idx="119">
                  <c:v>900</c:v>
                </c:pt>
                <c:pt idx="120">
                  <c:v>900</c:v>
                </c:pt>
                <c:pt idx="121">
                  <c:v>900</c:v>
                </c:pt>
                <c:pt idx="122">
                  <c:v>900</c:v>
                </c:pt>
                <c:pt idx="123">
                  <c:v>143</c:v>
                </c:pt>
                <c:pt idx="124">
                  <c:v>900</c:v>
                </c:pt>
                <c:pt idx="125">
                  <c:v>900</c:v>
                </c:pt>
                <c:pt idx="126">
                  <c:v>900</c:v>
                </c:pt>
                <c:pt idx="127">
                  <c:v>50.16</c:v>
                </c:pt>
                <c:pt idx="128">
                  <c:v>900</c:v>
                </c:pt>
                <c:pt idx="129">
                  <c:v>900</c:v>
                </c:pt>
                <c:pt idx="130">
                  <c:v>900</c:v>
                </c:pt>
                <c:pt idx="131">
                  <c:v>900</c:v>
                </c:pt>
                <c:pt idx="132">
                  <c:v>900</c:v>
                </c:pt>
                <c:pt idx="133">
                  <c:v>900</c:v>
                </c:pt>
                <c:pt idx="134">
                  <c:v>900</c:v>
                </c:pt>
                <c:pt idx="135">
                  <c:v>233</c:v>
                </c:pt>
                <c:pt idx="136">
                  <c:v>900</c:v>
                </c:pt>
                <c:pt idx="137">
                  <c:v>900</c:v>
                </c:pt>
                <c:pt idx="138">
                  <c:v>900</c:v>
                </c:pt>
                <c:pt idx="139">
                  <c:v>900</c:v>
                </c:pt>
                <c:pt idx="140">
                  <c:v>900</c:v>
                </c:pt>
                <c:pt idx="141">
                  <c:v>900</c:v>
                </c:pt>
                <c:pt idx="142">
                  <c:v>900</c:v>
                </c:pt>
                <c:pt idx="143">
                  <c:v>900</c:v>
                </c:pt>
                <c:pt idx="144">
                  <c:v>900</c:v>
                </c:pt>
                <c:pt idx="145">
                  <c:v>900</c:v>
                </c:pt>
                <c:pt idx="146">
                  <c:v>900</c:v>
                </c:pt>
                <c:pt idx="147">
                  <c:v>900</c:v>
                </c:pt>
                <c:pt idx="148">
                  <c:v>900</c:v>
                </c:pt>
                <c:pt idx="149">
                  <c:v>900</c:v>
                </c:pt>
                <c:pt idx="150">
                  <c:v>49.883000000000003</c:v>
                </c:pt>
                <c:pt idx="151">
                  <c:v>117</c:v>
                </c:pt>
                <c:pt idx="152">
                  <c:v>900</c:v>
                </c:pt>
                <c:pt idx="153">
                  <c:v>197</c:v>
                </c:pt>
                <c:pt idx="154">
                  <c:v>117</c:v>
                </c:pt>
                <c:pt idx="155">
                  <c:v>900</c:v>
                </c:pt>
                <c:pt idx="156">
                  <c:v>900</c:v>
                </c:pt>
                <c:pt idx="157">
                  <c:v>642</c:v>
                </c:pt>
                <c:pt idx="158">
                  <c:v>900</c:v>
                </c:pt>
                <c:pt idx="159">
                  <c:v>900</c:v>
                </c:pt>
                <c:pt idx="160">
                  <c:v>124</c:v>
                </c:pt>
                <c:pt idx="161">
                  <c:v>900</c:v>
                </c:pt>
                <c:pt idx="162">
                  <c:v>900</c:v>
                </c:pt>
                <c:pt idx="163">
                  <c:v>119</c:v>
                </c:pt>
                <c:pt idx="164">
                  <c:v>900</c:v>
                </c:pt>
                <c:pt idx="165">
                  <c:v>900</c:v>
                </c:pt>
                <c:pt idx="166">
                  <c:v>447</c:v>
                </c:pt>
                <c:pt idx="167">
                  <c:v>424</c:v>
                </c:pt>
                <c:pt idx="168">
                  <c:v>465</c:v>
                </c:pt>
                <c:pt idx="169">
                  <c:v>389</c:v>
                </c:pt>
                <c:pt idx="170">
                  <c:v>842</c:v>
                </c:pt>
                <c:pt idx="171">
                  <c:v>900</c:v>
                </c:pt>
                <c:pt idx="172">
                  <c:v>900</c:v>
                </c:pt>
                <c:pt idx="173">
                  <c:v>900</c:v>
                </c:pt>
                <c:pt idx="174">
                  <c:v>900</c:v>
                </c:pt>
                <c:pt idx="175">
                  <c:v>900</c:v>
                </c:pt>
                <c:pt idx="176">
                  <c:v>900</c:v>
                </c:pt>
                <c:pt idx="177">
                  <c:v>900</c:v>
                </c:pt>
                <c:pt idx="178">
                  <c:v>900</c:v>
                </c:pt>
                <c:pt idx="179">
                  <c:v>900</c:v>
                </c:pt>
                <c:pt idx="180">
                  <c:v>233</c:v>
                </c:pt>
                <c:pt idx="181">
                  <c:v>900</c:v>
                </c:pt>
                <c:pt idx="182">
                  <c:v>39.649000000000001</c:v>
                </c:pt>
                <c:pt idx="183">
                  <c:v>900</c:v>
                </c:pt>
                <c:pt idx="184">
                  <c:v>900</c:v>
                </c:pt>
                <c:pt idx="185">
                  <c:v>900</c:v>
                </c:pt>
                <c:pt idx="186">
                  <c:v>900</c:v>
                </c:pt>
                <c:pt idx="187">
                  <c:v>2.9209999999999998</c:v>
                </c:pt>
                <c:pt idx="188">
                  <c:v>1.9410000000000001</c:v>
                </c:pt>
                <c:pt idx="189">
                  <c:v>900</c:v>
                </c:pt>
                <c:pt idx="190">
                  <c:v>900</c:v>
                </c:pt>
                <c:pt idx="191">
                  <c:v>900</c:v>
                </c:pt>
                <c:pt idx="192">
                  <c:v>900</c:v>
                </c:pt>
                <c:pt idx="193">
                  <c:v>140</c:v>
                </c:pt>
                <c:pt idx="194">
                  <c:v>900</c:v>
                </c:pt>
                <c:pt idx="195">
                  <c:v>900</c:v>
                </c:pt>
                <c:pt idx="196">
                  <c:v>1.94</c:v>
                </c:pt>
                <c:pt idx="197">
                  <c:v>900</c:v>
                </c:pt>
                <c:pt idx="198">
                  <c:v>900</c:v>
                </c:pt>
                <c:pt idx="199">
                  <c:v>900</c:v>
                </c:pt>
                <c:pt idx="200">
                  <c:v>900</c:v>
                </c:pt>
                <c:pt idx="201">
                  <c:v>900</c:v>
                </c:pt>
                <c:pt idx="202">
                  <c:v>900</c:v>
                </c:pt>
                <c:pt idx="203">
                  <c:v>900</c:v>
                </c:pt>
                <c:pt idx="204">
                  <c:v>900</c:v>
                </c:pt>
                <c:pt idx="205">
                  <c:v>900</c:v>
                </c:pt>
                <c:pt idx="206">
                  <c:v>900</c:v>
                </c:pt>
                <c:pt idx="207">
                  <c:v>0.14000000000000001</c:v>
                </c:pt>
                <c:pt idx="208">
                  <c:v>900</c:v>
                </c:pt>
                <c:pt idx="209">
                  <c:v>0.34399999999999997</c:v>
                </c:pt>
                <c:pt idx="210">
                  <c:v>900</c:v>
                </c:pt>
                <c:pt idx="211">
                  <c:v>900</c:v>
                </c:pt>
                <c:pt idx="212">
                  <c:v>900</c:v>
                </c:pt>
                <c:pt idx="213">
                  <c:v>900</c:v>
                </c:pt>
                <c:pt idx="214">
                  <c:v>900</c:v>
                </c:pt>
                <c:pt idx="215">
                  <c:v>2.4390000000000001</c:v>
                </c:pt>
                <c:pt idx="216">
                  <c:v>900</c:v>
                </c:pt>
                <c:pt idx="217">
                  <c:v>900</c:v>
                </c:pt>
                <c:pt idx="218">
                  <c:v>810</c:v>
                </c:pt>
                <c:pt idx="219">
                  <c:v>900</c:v>
                </c:pt>
                <c:pt idx="220">
                  <c:v>900</c:v>
                </c:pt>
                <c:pt idx="221">
                  <c:v>900</c:v>
                </c:pt>
                <c:pt idx="222">
                  <c:v>900</c:v>
                </c:pt>
                <c:pt idx="223">
                  <c:v>900</c:v>
                </c:pt>
                <c:pt idx="224">
                  <c:v>900</c:v>
                </c:pt>
                <c:pt idx="225">
                  <c:v>900</c:v>
                </c:pt>
                <c:pt idx="226">
                  <c:v>900</c:v>
                </c:pt>
                <c:pt idx="227">
                  <c:v>900</c:v>
                </c:pt>
                <c:pt idx="228">
                  <c:v>900</c:v>
                </c:pt>
                <c:pt idx="229">
                  <c:v>900</c:v>
                </c:pt>
                <c:pt idx="230">
                  <c:v>900</c:v>
                </c:pt>
                <c:pt idx="231">
                  <c:v>900</c:v>
                </c:pt>
                <c:pt idx="232">
                  <c:v>900</c:v>
                </c:pt>
                <c:pt idx="233">
                  <c:v>900</c:v>
                </c:pt>
                <c:pt idx="234">
                  <c:v>900</c:v>
                </c:pt>
                <c:pt idx="235">
                  <c:v>900</c:v>
                </c:pt>
                <c:pt idx="236">
                  <c:v>900</c:v>
                </c:pt>
                <c:pt idx="237">
                  <c:v>900</c:v>
                </c:pt>
                <c:pt idx="238">
                  <c:v>900</c:v>
                </c:pt>
                <c:pt idx="239">
                  <c:v>900</c:v>
                </c:pt>
                <c:pt idx="240">
                  <c:v>403</c:v>
                </c:pt>
                <c:pt idx="241">
                  <c:v>900</c:v>
                </c:pt>
                <c:pt idx="242">
                  <c:v>900</c:v>
                </c:pt>
                <c:pt idx="243">
                  <c:v>900</c:v>
                </c:pt>
                <c:pt idx="244">
                  <c:v>900</c:v>
                </c:pt>
                <c:pt idx="245">
                  <c:v>900</c:v>
                </c:pt>
                <c:pt idx="246">
                  <c:v>900</c:v>
                </c:pt>
                <c:pt idx="247">
                  <c:v>900</c:v>
                </c:pt>
                <c:pt idx="248">
                  <c:v>900</c:v>
                </c:pt>
                <c:pt idx="249">
                  <c:v>900</c:v>
                </c:pt>
                <c:pt idx="250">
                  <c:v>900</c:v>
                </c:pt>
                <c:pt idx="251">
                  <c:v>900</c:v>
                </c:pt>
                <c:pt idx="252">
                  <c:v>900</c:v>
                </c:pt>
                <c:pt idx="253">
                  <c:v>900</c:v>
                </c:pt>
                <c:pt idx="254">
                  <c:v>900</c:v>
                </c:pt>
                <c:pt idx="255">
                  <c:v>900</c:v>
                </c:pt>
                <c:pt idx="256">
                  <c:v>900</c:v>
                </c:pt>
                <c:pt idx="257">
                  <c:v>900</c:v>
                </c:pt>
                <c:pt idx="258">
                  <c:v>900</c:v>
                </c:pt>
                <c:pt idx="259">
                  <c:v>900</c:v>
                </c:pt>
                <c:pt idx="260">
                  <c:v>900</c:v>
                </c:pt>
                <c:pt idx="261">
                  <c:v>900</c:v>
                </c:pt>
                <c:pt idx="262">
                  <c:v>900</c:v>
                </c:pt>
                <c:pt idx="263">
                  <c:v>900</c:v>
                </c:pt>
                <c:pt idx="264">
                  <c:v>900</c:v>
                </c:pt>
                <c:pt idx="265">
                  <c:v>423</c:v>
                </c:pt>
                <c:pt idx="266">
                  <c:v>900</c:v>
                </c:pt>
                <c:pt idx="267">
                  <c:v>900</c:v>
                </c:pt>
                <c:pt idx="268">
                  <c:v>900</c:v>
                </c:pt>
                <c:pt idx="269">
                  <c:v>900</c:v>
                </c:pt>
                <c:pt idx="270">
                  <c:v>900</c:v>
                </c:pt>
                <c:pt idx="271">
                  <c:v>900</c:v>
                </c:pt>
                <c:pt idx="272">
                  <c:v>900</c:v>
                </c:pt>
                <c:pt idx="273">
                  <c:v>900</c:v>
                </c:pt>
                <c:pt idx="274">
                  <c:v>900</c:v>
                </c:pt>
                <c:pt idx="275">
                  <c:v>900</c:v>
                </c:pt>
                <c:pt idx="276">
                  <c:v>900</c:v>
                </c:pt>
                <c:pt idx="277">
                  <c:v>900</c:v>
                </c:pt>
                <c:pt idx="278">
                  <c:v>580</c:v>
                </c:pt>
                <c:pt idx="279">
                  <c:v>900</c:v>
                </c:pt>
                <c:pt idx="280">
                  <c:v>900</c:v>
                </c:pt>
                <c:pt idx="281">
                  <c:v>900</c:v>
                </c:pt>
                <c:pt idx="282">
                  <c:v>900</c:v>
                </c:pt>
                <c:pt idx="283">
                  <c:v>900</c:v>
                </c:pt>
                <c:pt idx="284">
                  <c:v>900</c:v>
                </c:pt>
                <c:pt idx="285">
                  <c:v>900</c:v>
                </c:pt>
                <c:pt idx="286">
                  <c:v>900</c:v>
                </c:pt>
                <c:pt idx="287">
                  <c:v>900</c:v>
                </c:pt>
                <c:pt idx="288">
                  <c:v>900</c:v>
                </c:pt>
              </c:numCache>
            </c:numRef>
          </c:yVal>
          <c:smooth val="0"/>
        </c:ser>
        <c:ser>
          <c:idx val="1"/>
          <c:order val="1"/>
          <c:tx>
            <c:v>Diagonal</c:v>
          </c:tx>
          <c:spPr>
            <a:ln w="12700">
              <a:solidFill>
                <a:srgbClr val="C00000"/>
              </a:solidFill>
            </a:ln>
          </c:spPr>
          <c:marker>
            <c:symbol val="none"/>
          </c:marker>
          <c:xVal>
            <c:numLit>
              <c:formatCode>General</c:formatCode>
              <c:ptCount val="2"/>
              <c:pt idx="0">
                <c:v>1</c:v>
              </c:pt>
              <c:pt idx="1">
                <c:v>900</c:v>
              </c:pt>
            </c:numLit>
          </c:xVal>
          <c:yVal>
            <c:numLit>
              <c:formatCode>General</c:formatCode>
              <c:ptCount val="2"/>
              <c:pt idx="0">
                <c:v>1</c:v>
              </c:pt>
              <c:pt idx="1">
                <c:v>900</c:v>
              </c:pt>
            </c:numLit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9348864"/>
        <c:axId val="249350784"/>
      </c:scatterChart>
      <c:valAx>
        <c:axId val="249348864"/>
        <c:scaling>
          <c:orientation val="minMax"/>
          <c:max val="90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ITP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49350784"/>
        <c:crosses val="autoZero"/>
        <c:crossBetween val="midCat"/>
      </c:valAx>
      <c:valAx>
        <c:axId val="249350784"/>
        <c:scaling>
          <c:orientation val="minMax"/>
          <c:max val="900"/>
        </c:scaling>
        <c:delete val="0"/>
        <c:axPos val="l"/>
        <c:majorGridlines/>
        <c:min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CNF-ITP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4934886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Average Clause Size Comparison (Log.</a:t>
            </a:r>
            <a:r>
              <a:rPr lang="en-US" baseline="0"/>
              <a:t> Scale)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'Clauses Scatter Plot'!$C$2:$C$291</c:f>
              <c:numCache>
                <c:formatCode>General</c:formatCode>
                <c:ptCount val="290"/>
                <c:pt idx="0">
                  <c:v>34000.896999999997</c:v>
                </c:pt>
                <c:pt idx="1">
                  <c:v>78045.100000000006</c:v>
                </c:pt>
                <c:pt idx="2">
                  <c:v>301508.44400000002</c:v>
                </c:pt>
                <c:pt idx="3">
                  <c:v>546354</c:v>
                </c:pt>
                <c:pt idx="4">
                  <c:v>244963.82399999999</c:v>
                </c:pt>
                <c:pt idx="5">
                  <c:v>61653.45</c:v>
                </c:pt>
                <c:pt idx="6">
                  <c:v>166131.326</c:v>
                </c:pt>
                <c:pt idx="7">
                  <c:v>94495.346999999994</c:v>
                </c:pt>
                <c:pt idx="8">
                  <c:v>181471.93799999999</c:v>
                </c:pt>
                <c:pt idx="9">
                  <c:v>64619.161999999997</c:v>
                </c:pt>
                <c:pt idx="10">
                  <c:v>44926.889000000003</c:v>
                </c:pt>
                <c:pt idx="11">
                  <c:v>197518.58300000001</c:v>
                </c:pt>
                <c:pt idx="12">
                  <c:v>10403.951999999999</c:v>
                </c:pt>
                <c:pt idx="13">
                  <c:v>8184.165</c:v>
                </c:pt>
                <c:pt idx="14">
                  <c:v>2905.7179999999998</c:v>
                </c:pt>
                <c:pt idx="15">
                  <c:v>19250.558000000001</c:v>
                </c:pt>
                <c:pt idx="16">
                  <c:v>5.585</c:v>
                </c:pt>
                <c:pt idx="17">
                  <c:v>49245.478000000003</c:v>
                </c:pt>
                <c:pt idx="18">
                  <c:v>166768.5</c:v>
                </c:pt>
                <c:pt idx="19">
                  <c:v>45563.921999999999</c:v>
                </c:pt>
                <c:pt idx="20">
                  <c:v>88625.278000000006</c:v>
                </c:pt>
                <c:pt idx="21">
                  <c:v>63845.188000000002</c:v>
                </c:pt>
                <c:pt idx="22">
                  <c:v>15792.540999999999</c:v>
                </c:pt>
                <c:pt idx="23">
                  <c:v>244528.45199999999</c:v>
                </c:pt>
                <c:pt idx="24">
                  <c:v>63423.923000000003</c:v>
                </c:pt>
                <c:pt idx="25">
                  <c:v>76602</c:v>
                </c:pt>
                <c:pt idx="26">
                  <c:v>64074.731</c:v>
                </c:pt>
                <c:pt idx="27">
                  <c:v>4463.6639999999998</c:v>
                </c:pt>
                <c:pt idx="28">
                  <c:v>5721.0559999999996</c:v>
                </c:pt>
                <c:pt idx="29">
                  <c:v>17849.748</c:v>
                </c:pt>
                <c:pt idx="30">
                  <c:v>854.33299999999997</c:v>
                </c:pt>
                <c:pt idx="31">
                  <c:v>1114.1310000000001</c:v>
                </c:pt>
                <c:pt idx="32">
                  <c:v>874.995</c:v>
                </c:pt>
                <c:pt idx="33">
                  <c:v>19238.683000000001</c:v>
                </c:pt>
                <c:pt idx="34">
                  <c:v>139.327</c:v>
                </c:pt>
                <c:pt idx="35">
                  <c:v>2390.2800000000002</c:v>
                </c:pt>
                <c:pt idx="36">
                  <c:v>272.59100000000001</c:v>
                </c:pt>
                <c:pt idx="37">
                  <c:v>82000.817999999999</c:v>
                </c:pt>
                <c:pt idx="38">
                  <c:v>88784.127999999997</c:v>
                </c:pt>
                <c:pt idx="39">
                  <c:v>47308.692000000003</c:v>
                </c:pt>
                <c:pt idx="40">
                  <c:v>108961.65</c:v>
                </c:pt>
                <c:pt idx="41">
                  <c:v>34842.080000000002</c:v>
                </c:pt>
                <c:pt idx="42">
                  <c:v>92067.414000000004</c:v>
                </c:pt>
                <c:pt idx="43">
                  <c:v>173121.10500000001</c:v>
                </c:pt>
                <c:pt idx="44">
                  <c:v>193853</c:v>
                </c:pt>
                <c:pt idx="45">
                  <c:v>149797.41200000001</c:v>
                </c:pt>
                <c:pt idx="46">
                  <c:v>26210.789000000001</c:v>
                </c:pt>
                <c:pt idx="47">
                  <c:v>14765.875</c:v>
                </c:pt>
                <c:pt idx="48">
                  <c:v>8253.2860000000001</c:v>
                </c:pt>
                <c:pt idx="49">
                  <c:v>151908.864</c:v>
                </c:pt>
                <c:pt idx="50">
                  <c:v>116968.524</c:v>
                </c:pt>
                <c:pt idx="51">
                  <c:v>59503.908000000003</c:v>
                </c:pt>
                <c:pt idx="52">
                  <c:v>125898.095</c:v>
                </c:pt>
                <c:pt idx="53">
                  <c:v>143913.17600000001</c:v>
                </c:pt>
                <c:pt idx="54">
                  <c:v>53505.347999999998</c:v>
                </c:pt>
                <c:pt idx="55">
                  <c:v>27287.519</c:v>
                </c:pt>
                <c:pt idx="56">
                  <c:v>81077.58</c:v>
                </c:pt>
                <c:pt idx="57">
                  <c:v>246810</c:v>
                </c:pt>
                <c:pt idx="58">
                  <c:v>158262.14799999999</c:v>
                </c:pt>
                <c:pt idx="59">
                  <c:v>230498.08300000001</c:v>
                </c:pt>
                <c:pt idx="60">
                  <c:v>178539.33300000001</c:v>
                </c:pt>
                <c:pt idx="61">
                  <c:v>120151.5</c:v>
                </c:pt>
                <c:pt idx="62">
                  <c:v>156519.4</c:v>
                </c:pt>
                <c:pt idx="63">
                  <c:v>29051.184000000001</c:v>
                </c:pt>
                <c:pt idx="64">
                  <c:v>143201.54999999999</c:v>
                </c:pt>
                <c:pt idx="65">
                  <c:v>1121.9169999999999</c:v>
                </c:pt>
                <c:pt idx="66">
                  <c:v>6576.8180000000002</c:v>
                </c:pt>
                <c:pt idx="67">
                  <c:v>2717.6550000000002</c:v>
                </c:pt>
                <c:pt idx="68">
                  <c:v>14444.5</c:v>
                </c:pt>
                <c:pt idx="69">
                  <c:v>127966.5</c:v>
                </c:pt>
                <c:pt idx="70">
                  <c:v>824.29899999999998</c:v>
                </c:pt>
                <c:pt idx="71">
                  <c:v>775.45399999999995</c:v>
                </c:pt>
                <c:pt idx="72">
                  <c:v>131</c:v>
                </c:pt>
                <c:pt idx="73">
                  <c:v>171766</c:v>
                </c:pt>
                <c:pt idx="74">
                  <c:v>181988.57699999999</c:v>
                </c:pt>
                <c:pt idx="75">
                  <c:v>178088.58100000001</c:v>
                </c:pt>
                <c:pt idx="76">
                  <c:v>14487.769</c:v>
                </c:pt>
                <c:pt idx="77">
                  <c:v>14848.998</c:v>
                </c:pt>
                <c:pt idx="78">
                  <c:v>4751.3850000000002</c:v>
                </c:pt>
                <c:pt idx="79">
                  <c:v>9330.9110000000001</c:v>
                </c:pt>
                <c:pt idx="80">
                  <c:v>33668.385000000002</c:v>
                </c:pt>
                <c:pt idx="81">
                  <c:v>8042.768</c:v>
                </c:pt>
                <c:pt idx="82">
                  <c:v>153556.4</c:v>
                </c:pt>
                <c:pt idx="83">
                  <c:v>6580.7430000000004</c:v>
                </c:pt>
                <c:pt idx="84">
                  <c:v>28341.763999999999</c:v>
                </c:pt>
                <c:pt idx="85">
                  <c:v>91875.054999999993</c:v>
                </c:pt>
                <c:pt idx="86">
                  <c:v>726.59500000000003</c:v>
                </c:pt>
                <c:pt idx="87">
                  <c:v>88896.244000000006</c:v>
                </c:pt>
                <c:pt idx="88">
                  <c:v>73460.883000000002</c:v>
                </c:pt>
                <c:pt idx="89">
                  <c:v>31942.673999999999</c:v>
                </c:pt>
                <c:pt idx="90">
                  <c:v>2265.7809999999999</c:v>
                </c:pt>
                <c:pt idx="91">
                  <c:v>22144.949000000001</c:v>
                </c:pt>
                <c:pt idx="92">
                  <c:v>72660.558999999994</c:v>
                </c:pt>
                <c:pt idx="93">
                  <c:v>962.48800000000006</c:v>
                </c:pt>
                <c:pt idx="94">
                  <c:v>743.6</c:v>
                </c:pt>
                <c:pt idx="95">
                  <c:v>549249.30000000005</c:v>
                </c:pt>
                <c:pt idx="97">
                  <c:v>3622.2310000000002</c:v>
                </c:pt>
                <c:pt idx="98">
                  <c:v>3640.8780000000002</c:v>
                </c:pt>
                <c:pt idx="99">
                  <c:v>104778.524</c:v>
                </c:pt>
                <c:pt idx="100">
                  <c:v>175781.35699999999</c:v>
                </c:pt>
                <c:pt idx="101">
                  <c:v>176729</c:v>
                </c:pt>
                <c:pt idx="102">
                  <c:v>5874.0860000000002</c:v>
                </c:pt>
                <c:pt idx="103">
                  <c:v>3116.2260000000001</c:v>
                </c:pt>
                <c:pt idx="104">
                  <c:v>1267.981</c:v>
                </c:pt>
                <c:pt idx="105">
                  <c:v>122692.417</c:v>
                </c:pt>
                <c:pt idx="106">
                  <c:v>34045.764999999999</c:v>
                </c:pt>
                <c:pt idx="107">
                  <c:v>1035.0450000000001</c:v>
                </c:pt>
                <c:pt idx="108">
                  <c:v>284099.38500000001</c:v>
                </c:pt>
                <c:pt idx="109">
                  <c:v>58998.688000000002</c:v>
                </c:pt>
                <c:pt idx="110">
                  <c:v>28227.832999999999</c:v>
                </c:pt>
                <c:pt idx="111">
                  <c:v>363.33300000000003</c:v>
                </c:pt>
                <c:pt idx="112">
                  <c:v>167519.6</c:v>
                </c:pt>
                <c:pt idx="113">
                  <c:v>117546.333</c:v>
                </c:pt>
                <c:pt idx="114">
                  <c:v>92307.725000000006</c:v>
                </c:pt>
                <c:pt idx="115">
                  <c:v>130677.872</c:v>
                </c:pt>
                <c:pt idx="116">
                  <c:v>298002.83299999998</c:v>
                </c:pt>
                <c:pt idx="117">
                  <c:v>2014722.2</c:v>
                </c:pt>
                <c:pt idx="118">
                  <c:v>2497.8139999999999</c:v>
                </c:pt>
                <c:pt idx="119">
                  <c:v>226684.95</c:v>
                </c:pt>
                <c:pt idx="120">
                  <c:v>157732.83300000001</c:v>
                </c:pt>
                <c:pt idx="121">
                  <c:v>43536.809000000001</c:v>
                </c:pt>
                <c:pt idx="122">
                  <c:v>845069.76899999997</c:v>
                </c:pt>
                <c:pt idx="123">
                  <c:v>764550.83299999998</c:v>
                </c:pt>
                <c:pt idx="124">
                  <c:v>6391538.7139999997</c:v>
                </c:pt>
                <c:pt idx="125">
                  <c:v>7169.25</c:v>
                </c:pt>
                <c:pt idx="126">
                  <c:v>7196.6030000000001</c:v>
                </c:pt>
                <c:pt idx="127">
                  <c:v>5983.1559999999999</c:v>
                </c:pt>
                <c:pt idx="128">
                  <c:v>293.21100000000001</c:v>
                </c:pt>
                <c:pt idx="129">
                  <c:v>1869.181</c:v>
                </c:pt>
                <c:pt idx="130">
                  <c:v>113511.93799999999</c:v>
                </c:pt>
                <c:pt idx="131">
                  <c:v>129864.47100000001</c:v>
                </c:pt>
                <c:pt idx="132">
                  <c:v>487639.75</c:v>
                </c:pt>
                <c:pt idx="133">
                  <c:v>325212.73700000002</c:v>
                </c:pt>
                <c:pt idx="134">
                  <c:v>133700.72399999999</c:v>
                </c:pt>
                <c:pt idx="135">
                  <c:v>903732.33299999998</c:v>
                </c:pt>
                <c:pt idx="136">
                  <c:v>3365.4760000000001</c:v>
                </c:pt>
                <c:pt idx="137">
                  <c:v>5510.0510000000004</c:v>
                </c:pt>
                <c:pt idx="138">
                  <c:v>2589.0790000000002</c:v>
                </c:pt>
                <c:pt idx="139">
                  <c:v>9250.2649999999994</c:v>
                </c:pt>
                <c:pt idx="140">
                  <c:v>2561.23</c:v>
                </c:pt>
                <c:pt idx="141">
                  <c:v>18092.786</c:v>
                </c:pt>
                <c:pt idx="142">
                  <c:v>14526.227999999999</c:v>
                </c:pt>
                <c:pt idx="143">
                  <c:v>2791.2339999999999</c:v>
                </c:pt>
                <c:pt idx="144">
                  <c:v>6247.4930000000004</c:v>
                </c:pt>
                <c:pt idx="145">
                  <c:v>1986.2719999999999</c:v>
                </c:pt>
                <c:pt idx="146">
                  <c:v>13958.742</c:v>
                </c:pt>
                <c:pt idx="147">
                  <c:v>12315.102000000001</c:v>
                </c:pt>
                <c:pt idx="148">
                  <c:v>1186.7840000000001</c:v>
                </c:pt>
                <c:pt idx="149">
                  <c:v>1345.3589999999999</c:v>
                </c:pt>
                <c:pt idx="150">
                  <c:v>2388.3069999999998</c:v>
                </c:pt>
                <c:pt idx="151">
                  <c:v>2503.1930000000002</c:v>
                </c:pt>
                <c:pt idx="152">
                  <c:v>18818.762999999999</c:v>
                </c:pt>
                <c:pt idx="153">
                  <c:v>3330.7220000000002</c:v>
                </c:pt>
                <c:pt idx="154">
                  <c:v>3087.9830000000002</c:v>
                </c:pt>
                <c:pt idx="155">
                  <c:v>28972.918000000001</c:v>
                </c:pt>
                <c:pt idx="156">
                  <c:v>2548.7809999999999</c:v>
                </c:pt>
                <c:pt idx="157">
                  <c:v>3564.44</c:v>
                </c:pt>
                <c:pt idx="158">
                  <c:v>1364.7380000000001</c:v>
                </c:pt>
                <c:pt idx="159">
                  <c:v>2560.8620000000001</c:v>
                </c:pt>
                <c:pt idx="160">
                  <c:v>3465.078</c:v>
                </c:pt>
                <c:pt idx="161">
                  <c:v>15353.684999999999</c:v>
                </c:pt>
                <c:pt idx="162">
                  <c:v>2081.134</c:v>
                </c:pt>
                <c:pt idx="163">
                  <c:v>1477.8489999999999</c:v>
                </c:pt>
                <c:pt idx="164">
                  <c:v>2076.5639999999999</c:v>
                </c:pt>
                <c:pt idx="165">
                  <c:v>2705.2040000000002</c:v>
                </c:pt>
                <c:pt idx="166">
                  <c:v>4172.8450000000003</c:v>
                </c:pt>
                <c:pt idx="167">
                  <c:v>4387.3599999999997</c:v>
                </c:pt>
                <c:pt idx="168">
                  <c:v>4388.0690000000004</c:v>
                </c:pt>
                <c:pt idx="169">
                  <c:v>4302.0870000000004</c:v>
                </c:pt>
                <c:pt idx="170">
                  <c:v>4170.82</c:v>
                </c:pt>
                <c:pt idx="171">
                  <c:v>3442.9520000000002</c:v>
                </c:pt>
                <c:pt idx="172">
                  <c:v>20577.792000000001</c:v>
                </c:pt>
                <c:pt idx="173">
                  <c:v>55873.701999999997</c:v>
                </c:pt>
                <c:pt idx="174">
                  <c:v>1056.6669999999999</c:v>
                </c:pt>
                <c:pt idx="175">
                  <c:v>1151.4000000000001</c:v>
                </c:pt>
                <c:pt idx="176">
                  <c:v>542.75</c:v>
                </c:pt>
                <c:pt idx="177">
                  <c:v>525.75</c:v>
                </c:pt>
                <c:pt idx="178">
                  <c:v>58112.743000000002</c:v>
                </c:pt>
                <c:pt idx="179">
                  <c:v>5299.0550000000003</c:v>
                </c:pt>
                <c:pt idx="180">
                  <c:v>21947.886999999999</c:v>
                </c:pt>
                <c:pt idx="181">
                  <c:v>209925.568</c:v>
                </c:pt>
                <c:pt idx="182">
                  <c:v>89493.837</c:v>
                </c:pt>
                <c:pt idx="183">
                  <c:v>197198.83900000001</c:v>
                </c:pt>
                <c:pt idx="184">
                  <c:v>85970.922999999995</c:v>
                </c:pt>
                <c:pt idx="186">
                  <c:v>144064.14300000001</c:v>
                </c:pt>
                <c:pt idx="187">
                  <c:v>365</c:v>
                </c:pt>
                <c:pt idx="188">
                  <c:v>4542.8549999999996</c:v>
                </c:pt>
                <c:pt idx="189">
                  <c:v>12649.471</c:v>
                </c:pt>
                <c:pt idx="190">
                  <c:v>1615280.3330000001</c:v>
                </c:pt>
                <c:pt idx="191">
                  <c:v>43237.411999999997</c:v>
                </c:pt>
                <c:pt idx="192">
                  <c:v>75167.332999999999</c:v>
                </c:pt>
                <c:pt idx="193">
                  <c:v>35973</c:v>
                </c:pt>
                <c:pt idx="194">
                  <c:v>770834.16700000002</c:v>
                </c:pt>
                <c:pt idx="195">
                  <c:v>10406.362999999999</c:v>
                </c:pt>
                <c:pt idx="196">
                  <c:v>2471.431</c:v>
                </c:pt>
                <c:pt idx="197">
                  <c:v>2539985.2000000002</c:v>
                </c:pt>
                <c:pt idx="198">
                  <c:v>9977.9509999999991</c:v>
                </c:pt>
                <c:pt idx="199">
                  <c:v>112084.781</c:v>
                </c:pt>
                <c:pt idx="200">
                  <c:v>8846.5779999999995</c:v>
                </c:pt>
                <c:pt idx="201">
                  <c:v>48226.313999999998</c:v>
                </c:pt>
                <c:pt idx="202">
                  <c:v>633.87199999999996</c:v>
                </c:pt>
                <c:pt idx="203">
                  <c:v>1006815</c:v>
                </c:pt>
                <c:pt idx="204">
                  <c:v>790.18700000000001</c:v>
                </c:pt>
                <c:pt idx="205">
                  <c:v>1998.454</c:v>
                </c:pt>
                <c:pt idx="206">
                  <c:v>10528.976000000001</c:v>
                </c:pt>
                <c:pt idx="207">
                  <c:v>893</c:v>
                </c:pt>
                <c:pt idx="208">
                  <c:v>413</c:v>
                </c:pt>
                <c:pt idx="209">
                  <c:v>656.18200000000002</c:v>
                </c:pt>
                <c:pt idx="210">
                  <c:v>1006815</c:v>
                </c:pt>
                <c:pt idx="211">
                  <c:v>7445</c:v>
                </c:pt>
                <c:pt idx="212">
                  <c:v>200053</c:v>
                </c:pt>
                <c:pt idx="213">
                  <c:v>114.21</c:v>
                </c:pt>
                <c:pt idx="214">
                  <c:v>9210.875</c:v>
                </c:pt>
                <c:pt idx="215">
                  <c:v>753.15599999999995</c:v>
                </c:pt>
                <c:pt idx="216">
                  <c:v>2368677.3640000001</c:v>
                </c:pt>
                <c:pt idx="217">
                  <c:v>6206.567</c:v>
                </c:pt>
                <c:pt idx="218">
                  <c:v>8735.1219999999994</c:v>
                </c:pt>
                <c:pt idx="219">
                  <c:v>194730.45</c:v>
                </c:pt>
                <c:pt idx="220">
                  <c:v>6928.4340000000002</c:v>
                </c:pt>
                <c:pt idx="221">
                  <c:v>9415.3310000000001</c:v>
                </c:pt>
                <c:pt idx="222">
                  <c:v>3877.788</c:v>
                </c:pt>
                <c:pt idx="223">
                  <c:v>285859.25</c:v>
                </c:pt>
                <c:pt idx="224">
                  <c:v>931282</c:v>
                </c:pt>
                <c:pt idx="225">
                  <c:v>130498.628</c:v>
                </c:pt>
                <c:pt idx="226">
                  <c:v>63509</c:v>
                </c:pt>
                <c:pt idx="227">
                  <c:v>1396859.3330000001</c:v>
                </c:pt>
                <c:pt idx="228">
                  <c:v>87782</c:v>
                </c:pt>
                <c:pt idx="229">
                  <c:v>899593.83299999998</c:v>
                </c:pt>
                <c:pt idx="230">
                  <c:v>52323.277999999998</c:v>
                </c:pt>
                <c:pt idx="231">
                  <c:v>122694.833</c:v>
                </c:pt>
                <c:pt idx="232">
                  <c:v>16474.667000000001</c:v>
                </c:pt>
                <c:pt idx="233">
                  <c:v>4676.9570000000003</c:v>
                </c:pt>
                <c:pt idx="234">
                  <c:v>10103.779</c:v>
                </c:pt>
                <c:pt idx="235">
                  <c:v>1812049</c:v>
                </c:pt>
                <c:pt idx="236">
                  <c:v>41625.023999999998</c:v>
                </c:pt>
                <c:pt idx="237">
                  <c:v>1007.909</c:v>
                </c:pt>
                <c:pt idx="238">
                  <c:v>558.846</c:v>
                </c:pt>
                <c:pt idx="239">
                  <c:v>250.71199999999999</c:v>
                </c:pt>
                <c:pt idx="240">
                  <c:v>8312.99</c:v>
                </c:pt>
                <c:pt idx="241">
                  <c:v>6391.8069999999998</c:v>
                </c:pt>
                <c:pt idx="242">
                  <c:v>3078.4659999999999</c:v>
                </c:pt>
                <c:pt idx="243">
                  <c:v>94.626000000000005</c:v>
                </c:pt>
                <c:pt idx="244">
                  <c:v>92.326999999999998</c:v>
                </c:pt>
                <c:pt idx="245">
                  <c:v>13992.383</c:v>
                </c:pt>
                <c:pt idx="246">
                  <c:v>78338.631999999998</c:v>
                </c:pt>
                <c:pt idx="247">
                  <c:v>727884.33299999998</c:v>
                </c:pt>
                <c:pt idx="248">
                  <c:v>323755</c:v>
                </c:pt>
                <c:pt idx="249">
                  <c:v>162.07400000000001</c:v>
                </c:pt>
                <c:pt idx="250">
                  <c:v>52975.247000000003</c:v>
                </c:pt>
                <c:pt idx="251">
                  <c:v>313557.7</c:v>
                </c:pt>
                <c:pt idx="252">
                  <c:v>190688.96599999999</c:v>
                </c:pt>
                <c:pt idx="253">
                  <c:v>35355.745999999999</c:v>
                </c:pt>
                <c:pt idx="254">
                  <c:v>8841.4359999999997</c:v>
                </c:pt>
                <c:pt idx="255">
                  <c:v>683.60500000000002</c:v>
                </c:pt>
                <c:pt idx="256">
                  <c:v>2959.444</c:v>
                </c:pt>
                <c:pt idx="257">
                  <c:v>40658.945</c:v>
                </c:pt>
                <c:pt idx="258">
                  <c:v>22383.447</c:v>
                </c:pt>
                <c:pt idx="259">
                  <c:v>55.723999999999997</c:v>
                </c:pt>
                <c:pt idx="260">
                  <c:v>147827.93799999999</c:v>
                </c:pt>
                <c:pt idx="261">
                  <c:v>104.97499999999999</c:v>
                </c:pt>
                <c:pt idx="262">
                  <c:v>99.762</c:v>
                </c:pt>
                <c:pt idx="263">
                  <c:v>42249.95</c:v>
                </c:pt>
                <c:pt idx="264">
                  <c:v>803.60299999999995</c:v>
                </c:pt>
                <c:pt idx="265">
                  <c:v>84987.909</c:v>
                </c:pt>
                <c:pt idx="266">
                  <c:v>634.05799999999999</c:v>
                </c:pt>
                <c:pt idx="267">
                  <c:v>351.50599999999997</c:v>
                </c:pt>
                <c:pt idx="268">
                  <c:v>250.71199999999999</c:v>
                </c:pt>
                <c:pt idx="269">
                  <c:v>11627.523999999999</c:v>
                </c:pt>
                <c:pt idx="270">
                  <c:v>55518.533000000003</c:v>
                </c:pt>
                <c:pt idx="271">
                  <c:v>9132.3829999999998</c:v>
                </c:pt>
                <c:pt idx="272">
                  <c:v>7.4939999999999998</c:v>
                </c:pt>
                <c:pt idx="273">
                  <c:v>8.2159999999999993</c:v>
                </c:pt>
                <c:pt idx="274">
                  <c:v>274.05200000000002</c:v>
                </c:pt>
                <c:pt idx="275">
                  <c:v>943240.33299999998</c:v>
                </c:pt>
                <c:pt idx="276">
                  <c:v>1705530</c:v>
                </c:pt>
                <c:pt idx="277">
                  <c:v>169899.36</c:v>
                </c:pt>
                <c:pt idx="278">
                  <c:v>56.597000000000001</c:v>
                </c:pt>
                <c:pt idx="279">
                  <c:v>4917.8639999999996</c:v>
                </c:pt>
                <c:pt idx="280">
                  <c:v>3960.346</c:v>
                </c:pt>
                <c:pt idx="281">
                  <c:v>70.301000000000002</c:v>
                </c:pt>
                <c:pt idx="282">
                  <c:v>103.43</c:v>
                </c:pt>
                <c:pt idx="283">
                  <c:v>51261.828000000001</c:v>
                </c:pt>
                <c:pt idx="284">
                  <c:v>562606.19999999995</c:v>
                </c:pt>
                <c:pt idx="285">
                  <c:v>46353.31</c:v>
                </c:pt>
                <c:pt idx="286">
                  <c:v>84611.804999999993</c:v>
                </c:pt>
                <c:pt idx="287">
                  <c:v>34086.275000000001</c:v>
                </c:pt>
                <c:pt idx="288">
                  <c:v>63509</c:v>
                </c:pt>
              </c:numCache>
            </c:numRef>
          </c:xVal>
          <c:yVal>
            <c:numRef>
              <c:f>'Clauses Scatter Plot'!$D$2:$D$291</c:f>
              <c:numCache>
                <c:formatCode>General</c:formatCode>
                <c:ptCount val="290"/>
                <c:pt idx="0">
                  <c:v>690.76900000000001</c:v>
                </c:pt>
                <c:pt idx="1">
                  <c:v>871</c:v>
                </c:pt>
                <c:pt idx="2">
                  <c:v>1319.846</c:v>
                </c:pt>
                <c:pt idx="3">
                  <c:v>2459.4290000000001</c:v>
                </c:pt>
                <c:pt idx="4">
                  <c:v>5144.5770000000002</c:v>
                </c:pt>
                <c:pt idx="5">
                  <c:v>1425.25</c:v>
                </c:pt>
                <c:pt idx="6">
                  <c:v>1890.5440000000001</c:v>
                </c:pt>
                <c:pt idx="7">
                  <c:v>2858.779</c:v>
                </c:pt>
                <c:pt idx="8">
                  <c:v>657.71400000000006</c:v>
                </c:pt>
                <c:pt idx="9">
                  <c:v>729.93399999999997</c:v>
                </c:pt>
                <c:pt idx="10">
                  <c:v>675.57600000000002</c:v>
                </c:pt>
                <c:pt idx="11">
                  <c:v>876.90899999999999</c:v>
                </c:pt>
                <c:pt idx="12">
                  <c:v>948.41499999999996</c:v>
                </c:pt>
                <c:pt idx="13">
                  <c:v>392.334</c:v>
                </c:pt>
                <c:pt idx="14">
                  <c:v>227.61799999999999</c:v>
                </c:pt>
                <c:pt idx="15">
                  <c:v>3789.4659999999999</c:v>
                </c:pt>
                <c:pt idx="16">
                  <c:v>155.477</c:v>
                </c:pt>
                <c:pt idx="17">
                  <c:v>462.16699999999997</c:v>
                </c:pt>
                <c:pt idx="18">
                  <c:v>593.46699999999998</c:v>
                </c:pt>
                <c:pt idx="19">
                  <c:v>901.31</c:v>
                </c:pt>
                <c:pt idx="20">
                  <c:v>977.22</c:v>
                </c:pt>
                <c:pt idx="21">
                  <c:v>682.13199999999995</c:v>
                </c:pt>
                <c:pt idx="22">
                  <c:v>792.827</c:v>
                </c:pt>
                <c:pt idx="23">
                  <c:v>492.233</c:v>
                </c:pt>
                <c:pt idx="24">
                  <c:v>1348.644</c:v>
                </c:pt>
                <c:pt idx="25">
                  <c:v>63.417000000000002</c:v>
                </c:pt>
                <c:pt idx="26">
                  <c:v>636.91399999999999</c:v>
                </c:pt>
                <c:pt idx="27">
                  <c:v>547.19000000000005</c:v>
                </c:pt>
                <c:pt idx="28">
                  <c:v>77.066999999999993</c:v>
                </c:pt>
                <c:pt idx="29">
                  <c:v>1175.453</c:v>
                </c:pt>
                <c:pt idx="30">
                  <c:v>21.8</c:v>
                </c:pt>
                <c:pt idx="31">
                  <c:v>1588.838</c:v>
                </c:pt>
                <c:pt idx="32">
                  <c:v>1090.4849999999999</c:v>
                </c:pt>
                <c:pt idx="33">
                  <c:v>422.92500000000001</c:v>
                </c:pt>
                <c:pt idx="34">
                  <c:v>121.57299999999999</c:v>
                </c:pt>
                <c:pt idx="35">
                  <c:v>53.734999999999999</c:v>
                </c:pt>
                <c:pt idx="36">
                  <c:v>135.88200000000001</c:v>
                </c:pt>
                <c:pt idx="37">
                  <c:v>1791.0450000000001</c:v>
                </c:pt>
                <c:pt idx="38">
                  <c:v>1234.508</c:v>
                </c:pt>
                <c:pt idx="39">
                  <c:v>2191.2350000000001</c:v>
                </c:pt>
                <c:pt idx="40">
                  <c:v>486.61099999999999</c:v>
                </c:pt>
                <c:pt idx="41">
                  <c:v>86</c:v>
                </c:pt>
                <c:pt idx="42">
                  <c:v>1640.0319999999999</c:v>
                </c:pt>
                <c:pt idx="43">
                  <c:v>1760.0530000000001</c:v>
                </c:pt>
                <c:pt idx="44">
                  <c:v>1090.923</c:v>
                </c:pt>
                <c:pt idx="45">
                  <c:v>477.45499999999998</c:v>
                </c:pt>
                <c:pt idx="46">
                  <c:v>450.154</c:v>
                </c:pt>
                <c:pt idx="47">
                  <c:v>173.15799999999999</c:v>
                </c:pt>
                <c:pt idx="48">
                  <c:v>253.071</c:v>
                </c:pt>
                <c:pt idx="49">
                  <c:v>2259.4850000000001</c:v>
                </c:pt>
                <c:pt idx="50">
                  <c:v>4876.6899999999996</c:v>
                </c:pt>
                <c:pt idx="51">
                  <c:v>1423.597</c:v>
                </c:pt>
                <c:pt idx="52">
                  <c:v>4070.76</c:v>
                </c:pt>
                <c:pt idx="53">
                  <c:v>287.55900000000003</c:v>
                </c:pt>
                <c:pt idx="54">
                  <c:v>1888.0830000000001</c:v>
                </c:pt>
                <c:pt idx="55">
                  <c:v>706.61199999999997</c:v>
                </c:pt>
                <c:pt idx="56">
                  <c:v>4171.9129999999996</c:v>
                </c:pt>
                <c:pt idx="57">
                  <c:v>1095.364</c:v>
                </c:pt>
                <c:pt idx="58">
                  <c:v>1220</c:v>
                </c:pt>
                <c:pt idx="59">
                  <c:v>1126.6110000000001</c:v>
                </c:pt>
                <c:pt idx="60">
                  <c:v>1331.8</c:v>
                </c:pt>
                <c:pt idx="61">
                  <c:v>2181.7779999999998</c:v>
                </c:pt>
                <c:pt idx="62">
                  <c:v>554.529</c:v>
                </c:pt>
                <c:pt idx="63">
                  <c:v>143.1</c:v>
                </c:pt>
                <c:pt idx="64">
                  <c:v>435.76499999999999</c:v>
                </c:pt>
                <c:pt idx="65">
                  <c:v>61.167999999999999</c:v>
                </c:pt>
                <c:pt idx="66">
                  <c:v>205.517</c:v>
                </c:pt>
                <c:pt idx="67">
                  <c:v>237.08500000000001</c:v>
                </c:pt>
                <c:pt idx="68">
                  <c:v>3.3330000000000002</c:v>
                </c:pt>
                <c:pt idx="69">
                  <c:v>130.25</c:v>
                </c:pt>
                <c:pt idx="70">
                  <c:v>510.529</c:v>
                </c:pt>
                <c:pt idx="71">
                  <c:v>1077.4659999999999</c:v>
                </c:pt>
                <c:pt idx="72">
                  <c:v>3.5</c:v>
                </c:pt>
                <c:pt idx="73">
                  <c:v>1644.1310000000001</c:v>
                </c:pt>
                <c:pt idx="74">
                  <c:v>1446.1379999999999</c:v>
                </c:pt>
                <c:pt idx="75">
                  <c:v>1387.1379999999999</c:v>
                </c:pt>
                <c:pt idx="76">
                  <c:v>436.89600000000002</c:v>
                </c:pt>
                <c:pt idx="77">
                  <c:v>1891.8130000000001</c:v>
                </c:pt>
                <c:pt idx="78">
                  <c:v>216.583</c:v>
                </c:pt>
                <c:pt idx="79">
                  <c:v>70.286000000000001</c:v>
                </c:pt>
                <c:pt idx="80">
                  <c:v>154.28399999999999</c:v>
                </c:pt>
                <c:pt idx="81">
                  <c:v>58.853999999999999</c:v>
                </c:pt>
                <c:pt idx="82">
                  <c:v>524.01599999999996</c:v>
                </c:pt>
                <c:pt idx="83">
                  <c:v>152.5</c:v>
                </c:pt>
                <c:pt idx="84">
                  <c:v>377.57600000000002</c:v>
                </c:pt>
                <c:pt idx="85">
                  <c:v>532.745</c:v>
                </c:pt>
                <c:pt idx="86">
                  <c:v>490.54</c:v>
                </c:pt>
                <c:pt idx="87">
                  <c:v>212.083</c:v>
                </c:pt>
                <c:pt idx="88">
                  <c:v>2372.9789999999998</c:v>
                </c:pt>
                <c:pt idx="89">
                  <c:v>728.73599999999999</c:v>
                </c:pt>
                <c:pt idx="90">
                  <c:v>443.649</c:v>
                </c:pt>
                <c:pt idx="91">
                  <c:v>645.26800000000003</c:v>
                </c:pt>
                <c:pt idx="92">
                  <c:v>1221.019</c:v>
                </c:pt>
                <c:pt idx="93">
                  <c:v>198.44900000000001</c:v>
                </c:pt>
                <c:pt idx="94">
                  <c:v>634.75</c:v>
                </c:pt>
                <c:pt idx="95">
                  <c:v>4335</c:v>
                </c:pt>
                <c:pt idx="96">
                  <c:v>39840</c:v>
                </c:pt>
                <c:pt idx="97">
                  <c:v>532.16700000000003</c:v>
                </c:pt>
                <c:pt idx="98">
                  <c:v>26183.584999999999</c:v>
                </c:pt>
                <c:pt idx="99">
                  <c:v>3241.19</c:v>
                </c:pt>
                <c:pt idx="100">
                  <c:v>4501.1580000000004</c:v>
                </c:pt>
                <c:pt idx="101">
                  <c:v>795.8</c:v>
                </c:pt>
                <c:pt idx="102">
                  <c:v>1353.039</c:v>
                </c:pt>
                <c:pt idx="103">
                  <c:v>250.15</c:v>
                </c:pt>
                <c:pt idx="104">
                  <c:v>907.25599999999997</c:v>
                </c:pt>
                <c:pt idx="105">
                  <c:v>2408.5709999999999</c:v>
                </c:pt>
                <c:pt idx="106">
                  <c:v>1664.6</c:v>
                </c:pt>
                <c:pt idx="107">
                  <c:v>901.44399999999996</c:v>
                </c:pt>
                <c:pt idx="108">
                  <c:v>4602.5290000000005</c:v>
                </c:pt>
                <c:pt idx="109">
                  <c:v>460.43900000000002</c:v>
                </c:pt>
                <c:pt idx="110">
                  <c:v>1488.105</c:v>
                </c:pt>
                <c:pt idx="111">
                  <c:v>163</c:v>
                </c:pt>
                <c:pt idx="112">
                  <c:v>442.85</c:v>
                </c:pt>
                <c:pt idx="113">
                  <c:v>370.726</c:v>
                </c:pt>
                <c:pt idx="114">
                  <c:v>488.25700000000001</c:v>
                </c:pt>
                <c:pt idx="115">
                  <c:v>432.03100000000001</c:v>
                </c:pt>
                <c:pt idx="116">
                  <c:v>2277.0740000000001</c:v>
                </c:pt>
                <c:pt idx="117">
                  <c:v>11607.4</c:v>
                </c:pt>
                <c:pt idx="118">
                  <c:v>2085.8310000000001</c:v>
                </c:pt>
                <c:pt idx="119">
                  <c:v>4597.951</c:v>
                </c:pt>
                <c:pt idx="120">
                  <c:v>7909.3329999999996</c:v>
                </c:pt>
                <c:pt idx="121">
                  <c:v>6905.0609999999997</c:v>
                </c:pt>
                <c:pt idx="122">
                  <c:v>798.53800000000001</c:v>
                </c:pt>
                <c:pt idx="123">
                  <c:v>6473.8890000000001</c:v>
                </c:pt>
                <c:pt idx="124">
                  <c:v>30118</c:v>
                </c:pt>
                <c:pt idx="126">
                  <c:v>542.47</c:v>
                </c:pt>
                <c:pt idx="127">
                  <c:v>1492.491</c:v>
                </c:pt>
                <c:pt idx="128">
                  <c:v>270.92399999999998</c:v>
                </c:pt>
                <c:pt idx="129">
                  <c:v>931.51599999999996</c:v>
                </c:pt>
                <c:pt idx="130">
                  <c:v>2163.328</c:v>
                </c:pt>
                <c:pt idx="131">
                  <c:v>2522.73</c:v>
                </c:pt>
                <c:pt idx="132">
                  <c:v>6551.7780000000002</c:v>
                </c:pt>
                <c:pt idx="133">
                  <c:v>4136.8459999999995</c:v>
                </c:pt>
                <c:pt idx="134">
                  <c:v>1953.143</c:v>
                </c:pt>
                <c:pt idx="135">
                  <c:v>2304.556</c:v>
                </c:pt>
                <c:pt idx="136">
                  <c:v>170.85</c:v>
                </c:pt>
                <c:pt idx="137">
                  <c:v>225.22499999999999</c:v>
                </c:pt>
                <c:pt idx="138">
                  <c:v>523.44500000000005</c:v>
                </c:pt>
                <c:pt idx="139">
                  <c:v>338.839</c:v>
                </c:pt>
                <c:pt idx="140">
                  <c:v>35.847000000000001</c:v>
                </c:pt>
                <c:pt idx="141">
                  <c:v>850.34699999999998</c:v>
                </c:pt>
                <c:pt idx="142">
                  <c:v>606.45600000000002</c:v>
                </c:pt>
                <c:pt idx="143">
                  <c:v>43.174999999999997</c:v>
                </c:pt>
                <c:pt idx="144">
                  <c:v>19.187999999999999</c:v>
                </c:pt>
                <c:pt idx="145">
                  <c:v>55.691000000000003</c:v>
                </c:pt>
                <c:pt idx="146">
                  <c:v>293.48899999999998</c:v>
                </c:pt>
                <c:pt idx="147">
                  <c:v>19.338999999999999</c:v>
                </c:pt>
                <c:pt idx="148">
                  <c:v>187.452</c:v>
                </c:pt>
                <c:pt idx="149">
                  <c:v>45.575000000000003</c:v>
                </c:pt>
                <c:pt idx="150">
                  <c:v>264.42200000000003</c:v>
                </c:pt>
                <c:pt idx="151">
                  <c:v>331.36200000000002</c:v>
                </c:pt>
                <c:pt idx="152">
                  <c:v>1019.116</c:v>
                </c:pt>
                <c:pt idx="153">
                  <c:v>290.45100000000002</c:v>
                </c:pt>
                <c:pt idx="154">
                  <c:v>293.60399999999998</c:v>
                </c:pt>
                <c:pt idx="155">
                  <c:v>261.78199999999998</c:v>
                </c:pt>
                <c:pt idx="156">
                  <c:v>87.197000000000003</c:v>
                </c:pt>
                <c:pt idx="157">
                  <c:v>194.321</c:v>
                </c:pt>
                <c:pt idx="158">
                  <c:v>349.73399999999998</c:v>
                </c:pt>
                <c:pt idx="159">
                  <c:v>35.029000000000003</c:v>
                </c:pt>
                <c:pt idx="160">
                  <c:v>206.654</c:v>
                </c:pt>
                <c:pt idx="161">
                  <c:v>108.041</c:v>
                </c:pt>
                <c:pt idx="162">
                  <c:v>33.630000000000003</c:v>
                </c:pt>
                <c:pt idx="163">
                  <c:v>83.801000000000002</c:v>
                </c:pt>
                <c:pt idx="164">
                  <c:v>36.192</c:v>
                </c:pt>
                <c:pt idx="165">
                  <c:v>35.021000000000001</c:v>
                </c:pt>
                <c:pt idx="166">
                  <c:v>3.9910000000000001</c:v>
                </c:pt>
                <c:pt idx="167">
                  <c:v>3.9910000000000001</c:v>
                </c:pt>
                <c:pt idx="168">
                  <c:v>4.9809999999999999</c:v>
                </c:pt>
                <c:pt idx="169">
                  <c:v>3.9910000000000001</c:v>
                </c:pt>
                <c:pt idx="170">
                  <c:v>10.727</c:v>
                </c:pt>
                <c:pt idx="171">
                  <c:v>35.451000000000001</c:v>
                </c:pt>
                <c:pt idx="172">
                  <c:v>732.45500000000004</c:v>
                </c:pt>
                <c:pt idx="173">
                  <c:v>3277.125</c:v>
                </c:pt>
                <c:pt idx="174">
                  <c:v>299.875</c:v>
                </c:pt>
                <c:pt idx="175">
                  <c:v>265.66699999999997</c:v>
                </c:pt>
                <c:pt idx="176">
                  <c:v>117.167</c:v>
                </c:pt>
                <c:pt idx="177">
                  <c:v>140.5</c:v>
                </c:pt>
                <c:pt idx="178">
                  <c:v>2517.6509999999998</c:v>
                </c:pt>
                <c:pt idx="179">
                  <c:v>63.289000000000001</c:v>
                </c:pt>
                <c:pt idx="180">
                  <c:v>654.91200000000003</c:v>
                </c:pt>
                <c:pt idx="181">
                  <c:v>2445.413</c:v>
                </c:pt>
                <c:pt idx="182">
                  <c:v>1831.952</c:v>
                </c:pt>
                <c:pt idx="183">
                  <c:v>6887.9769999999999</c:v>
                </c:pt>
                <c:pt idx="184">
                  <c:v>1502.143</c:v>
                </c:pt>
                <c:pt idx="185">
                  <c:v>324.286</c:v>
                </c:pt>
                <c:pt idx="186">
                  <c:v>2171.471</c:v>
                </c:pt>
                <c:pt idx="187">
                  <c:v>323.44400000000002</c:v>
                </c:pt>
                <c:pt idx="188">
                  <c:v>171.49199999999999</c:v>
                </c:pt>
                <c:pt idx="189">
                  <c:v>931.95699999999999</c:v>
                </c:pt>
                <c:pt idx="190">
                  <c:v>7998.8</c:v>
                </c:pt>
                <c:pt idx="191">
                  <c:v>5264.1819999999998</c:v>
                </c:pt>
                <c:pt idx="192">
                  <c:v>2757.1109999999999</c:v>
                </c:pt>
                <c:pt idx="193">
                  <c:v>6096.8670000000002</c:v>
                </c:pt>
                <c:pt idx="194">
                  <c:v>9816</c:v>
                </c:pt>
                <c:pt idx="195">
                  <c:v>705.32399999999996</c:v>
                </c:pt>
                <c:pt idx="196">
                  <c:v>16.678999999999998</c:v>
                </c:pt>
                <c:pt idx="197">
                  <c:v>16768.167000000001</c:v>
                </c:pt>
                <c:pt idx="198">
                  <c:v>202.86199999999999</c:v>
                </c:pt>
                <c:pt idx="199">
                  <c:v>2524.902</c:v>
                </c:pt>
                <c:pt idx="200">
                  <c:v>394.22300000000001</c:v>
                </c:pt>
                <c:pt idx="201">
                  <c:v>68</c:v>
                </c:pt>
                <c:pt idx="202">
                  <c:v>314.49700000000001</c:v>
                </c:pt>
                <c:pt idx="203">
                  <c:v>10424.143</c:v>
                </c:pt>
                <c:pt idx="204">
                  <c:v>1963.693</c:v>
                </c:pt>
                <c:pt idx="205">
                  <c:v>7688.2830000000004</c:v>
                </c:pt>
                <c:pt idx="206">
                  <c:v>2101.529</c:v>
                </c:pt>
                <c:pt idx="207">
                  <c:v>128</c:v>
                </c:pt>
                <c:pt idx="208">
                  <c:v>64</c:v>
                </c:pt>
                <c:pt idx="209">
                  <c:v>27.466999999999999</c:v>
                </c:pt>
                <c:pt idx="210">
                  <c:v>10424.143</c:v>
                </c:pt>
                <c:pt idx="211">
                  <c:v>1607.7280000000001</c:v>
                </c:pt>
                <c:pt idx="212">
                  <c:v>2431.5709999999999</c:v>
                </c:pt>
                <c:pt idx="213">
                  <c:v>3884.002</c:v>
                </c:pt>
                <c:pt idx="214">
                  <c:v>20.431999999999999</c:v>
                </c:pt>
                <c:pt idx="215">
                  <c:v>135.08199999999999</c:v>
                </c:pt>
                <c:pt idx="216">
                  <c:v>5112.3</c:v>
                </c:pt>
                <c:pt idx="217">
                  <c:v>8117.7520000000004</c:v>
                </c:pt>
                <c:pt idx="218">
                  <c:v>248.58199999999999</c:v>
                </c:pt>
                <c:pt idx="219">
                  <c:v>13134.432000000001</c:v>
                </c:pt>
                <c:pt idx="220">
                  <c:v>641.02200000000005</c:v>
                </c:pt>
                <c:pt idx="221">
                  <c:v>1769.8040000000001</c:v>
                </c:pt>
                <c:pt idx="222">
                  <c:v>962</c:v>
                </c:pt>
                <c:pt idx="223">
                  <c:v>1526.432</c:v>
                </c:pt>
                <c:pt idx="224">
                  <c:v>12306.875</c:v>
                </c:pt>
                <c:pt idx="225">
                  <c:v>2013.183</c:v>
                </c:pt>
                <c:pt idx="226">
                  <c:v>2236.2220000000002</c:v>
                </c:pt>
                <c:pt idx="227">
                  <c:v>11695.286</c:v>
                </c:pt>
                <c:pt idx="228">
                  <c:v>5641.7780000000002</c:v>
                </c:pt>
                <c:pt idx="229">
                  <c:v>15528.625</c:v>
                </c:pt>
                <c:pt idx="230">
                  <c:v>494.11099999999999</c:v>
                </c:pt>
                <c:pt idx="231">
                  <c:v>341.96</c:v>
                </c:pt>
                <c:pt idx="232">
                  <c:v>509.464</c:v>
                </c:pt>
                <c:pt idx="233">
                  <c:v>1669.2429999999999</c:v>
                </c:pt>
                <c:pt idx="234">
                  <c:v>202.75899999999999</c:v>
                </c:pt>
                <c:pt idx="235">
                  <c:v>3966.5</c:v>
                </c:pt>
                <c:pt idx="236">
                  <c:v>603</c:v>
                </c:pt>
                <c:pt idx="237">
                  <c:v>561.56200000000001</c:v>
                </c:pt>
                <c:pt idx="238">
                  <c:v>800.10799999999995</c:v>
                </c:pt>
                <c:pt idx="239">
                  <c:v>579.76900000000001</c:v>
                </c:pt>
                <c:pt idx="240">
                  <c:v>606.87</c:v>
                </c:pt>
                <c:pt idx="241">
                  <c:v>6832.5690000000004</c:v>
                </c:pt>
                <c:pt idx="242">
                  <c:v>2688.788</c:v>
                </c:pt>
                <c:pt idx="243">
                  <c:v>751.12099999999998</c:v>
                </c:pt>
                <c:pt idx="244">
                  <c:v>752.05700000000002</c:v>
                </c:pt>
                <c:pt idx="245">
                  <c:v>283.00700000000001</c:v>
                </c:pt>
                <c:pt idx="246">
                  <c:v>2346.1109999999999</c:v>
                </c:pt>
                <c:pt idx="247">
                  <c:v>2342.6999999999998</c:v>
                </c:pt>
                <c:pt idx="248">
                  <c:v>1825.9090000000001</c:v>
                </c:pt>
                <c:pt idx="249">
                  <c:v>118.292</c:v>
                </c:pt>
                <c:pt idx="250">
                  <c:v>992.55600000000004</c:v>
                </c:pt>
                <c:pt idx="251">
                  <c:v>1493.4570000000001</c:v>
                </c:pt>
                <c:pt idx="252">
                  <c:v>2899.3820000000001</c:v>
                </c:pt>
                <c:pt idx="253">
                  <c:v>3726.319</c:v>
                </c:pt>
                <c:pt idx="254">
                  <c:v>4492.3209999999999</c:v>
                </c:pt>
                <c:pt idx="255">
                  <c:v>358.36</c:v>
                </c:pt>
                <c:pt idx="256">
                  <c:v>928.11699999999996</c:v>
                </c:pt>
                <c:pt idx="257">
                  <c:v>1286.9670000000001</c:v>
                </c:pt>
                <c:pt idx="258">
                  <c:v>1225.9380000000001</c:v>
                </c:pt>
                <c:pt idx="259">
                  <c:v>538.96699999999998</c:v>
                </c:pt>
                <c:pt idx="260">
                  <c:v>1448.9780000000001</c:v>
                </c:pt>
                <c:pt idx="261">
                  <c:v>123.023</c:v>
                </c:pt>
                <c:pt idx="262">
                  <c:v>202.34899999999999</c:v>
                </c:pt>
                <c:pt idx="263">
                  <c:v>1347.5319999999999</c:v>
                </c:pt>
                <c:pt idx="264">
                  <c:v>389.50599999999997</c:v>
                </c:pt>
                <c:pt idx="265">
                  <c:v>4299.4089999999997</c:v>
                </c:pt>
                <c:pt idx="266">
                  <c:v>644.18499999999995</c:v>
                </c:pt>
                <c:pt idx="267">
                  <c:v>217.084</c:v>
                </c:pt>
                <c:pt idx="268">
                  <c:v>586.83399999999995</c:v>
                </c:pt>
                <c:pt idx="269">
                  <c:v>1029.6089999999999</c:v>
                </c:pt>
                <c:pt idx="270">
                  <c:v>1699.4190000000001</c:v>
                </c:pt>
                <c:pt idx="271">
                  <c:v>604.03599999999994</c:v>
                </c:pt>
                <c:pt idx="272">
                  <c:v>54.017000000000003</c:v>
                </c:pt>
                <c:pt idx="273">
                  <c:v>54.540999999999997</c:v>
                </c:pt>
                <c:pt idx="274">
                  <c:v>1809.191</c:v>
                </c:pt>
                <c:pt idx="275">
                  <c:v>12927.817999999999</c:v>
                </c:pt>
                <c:pt idx="276">
                  <c:v>10579.727000000001</c:v>
                </c:pt>
                <c:pt idx="277">
                  <c:v>1337.4290000000001</c:v>
                </c:pt>
                <c:pt idx="278">
                  <c:v>300.13499999999999</c:v>
                </c:pt>
                <c:pt idx="279">
                  <c:v>609.37300000000005</c:v>
                </c:pt>
                <c:pt idx="280">
                  <c:v>1198.202</c:v>
                </c:pt>
                <c:pt idx="281">
                  <c:v>709.32399999999996</c:v>
                </c:pt>
                <c:pt idx="282">
                  <c:v>758.28499999999997</c:v>
                </c:pt>
                <c:pt idx="283">
                  <c:v>1786.723</c:v>
                </c:pt>
                <c:pt idx="284">
                  <c:v>5233.8</c:v>
                </c:pt>
                <c:pt idx="285">
                  <c:v>182.86199999999999</c:v>
                </c:pt>
                <c:pt idx="286">
                  <c:v>3251.181</c:v>
                </c:pt>
                <c:pt idx="287">
                  <c:v>972.29700000000003</c:v>
                </c:pt>
                <c:pt idx="288">
                  <c:v>2236.2220000000002</c:v>
                </c:pt>
              </c:numCache>
            </c:numRef>
          </c:yVal>
          <c:smooth val="0"/>
        </c:ser>
        <c:ser>
          <c:idx val="1"/>
          <c:order val="1"/>
          <c:tx>
            <c:v>Diagonal</c:v>
          </c:tx>
          <c:spPr>
            <a:ln w="28575">
              <a:noFill/>
            </a:ln>
          </c:spPr>
          <c:dPt>
            <c:idx val="1"/>
            <c:marker>
              <c:symbol val="none"/>
            </c:marker>
            <c:bubble3D val="0"/>
            <c:spPr>
              <a:ln w="12700">
                <a:solidFill>
                  <a:srgbClr val="C00000"/>
                </a:solidFill>
              </a:ln>
            </c:spPr>
          </c:dPt>
          <c:xVal>
            <c:numLit>
              <c:formatCode>General</c:formatCode>
              <c:ptCount val="2"/>
              <c:pt idx="0">
                <c:v>1</c:v>
              </c:pt>
              <c:pt idx="1">
                <c:v>10000000</c:v>
              </c:pt>
            </c:numLit>
          </c:xVal>
          <c:yVal>
            <c:numLit>
              <c:formatCode>General</c:formatCode>
              <c:ptCount val="2"/>
              <c:pt idx="0">
                <c:v>1</c:v>
              </c:pt>
              <c:pt idx="1">
                <c:v>10000000</c:v>
              </c:pt>
            </c:numLit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147264"/>
        <c:axId val="113155456"/>
      </c:scatterChart>
      <c:valAx>
        <c:axId val="113147264"/>
        <c:scaling>
          <c:logBase val="10"/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ITP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3155456"/>
        <c:crosses val="autoZero"/>
        <c:crossBetween val="midCat"/>
      </c:valAx>
      <c:valAx>
        <c:axId val="113155456"/>
        <c:scaling>
          <c:logBase val="10"/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CNF - ITP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314726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CNF-ITP: Ratio of Clauses Learnt with </a:t>
            </a:r>
            <a:r>
              <a:rPr lang="en-US" sz="1800" b="1" i="1" baseline="0">
                <a:effectLst/>
              </a:rPr>
              <a:t>B</a:t>
            </a:r>
            <a:r>
              <a:rPr lang="en-US" sz="1800" b="1" i="0" baseline="0">
                <a:effectLst/>
              </a:rPr>
              <a:t>-strengthening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'InvocationsClss RVE'!$B$1</c:f>
              <c:strCache>
                <c:ptCount val="1"/>
                <c:pt idx="0">
                  <c:v>CNF-ITP: % Learnt Clauses by Induction</c:v>
                </c:pt>
              </c:strCache>
            </c:strRef>
          </c:tx>
          <c:spPr>
            <a:ln w="28575">
              <a:noFill/>
            </a:ln>
          </c:spPr>
          <c:yVal>
            <c:numRef>
              <c:f>'InvocationsClss RVE'!$B$2:$B$289</c:f>
              <c:numCache>
                <c:formatCode>General</c:formatCode>
                <c:ptCount val="28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5.8118821606020643E-7</c:v>
                </c:pt>
                <c:pt idx="75">
                  <c:v>1.1031001526690612E-6</c:v>
                </c:pt>
                <c:pt idx="76">
                  <c:v>1.814564001746129E-6</c:v>
                </c:pt>
                <c:pt idx="77">
                  <c:v>3.2813781788351108E-6</c:v>
                </c:pt>
                <c:pt idx="78">
                  <c:v>4.9924833757645476E-6</c:v>
                </c:pt>
                <c:pt idx="79">
                  <c:v>7.3328977334784989E-6</c:v>
                </c:pt>
                <c:pt idx="80">
                  <c:v>7.3861244266520915E-6</c:v>
                </c:pt>
                <c:pt idx="81">
                  <c:v>8.0607024633506724E-6</c:v>
                </c:pt>
                <c:pt idx="82">
                  <c:v>8.8618307656178691E-6</c:v>
                </c:pt>
                <c:pt idx="83">
                  <c:v>1.5841126546373501E-5</c:v>
                </c:pt>
                <c:pt idx="84">
                  <c:v>2.5145755576071298E-5</c:v>
                </c:pt>
                <c:pt idx="85">
                  <c:v>2.5288925979313659E-5</c:v>
                </c:pt>
                <c:pt idx="86">
                  <c:v>2.5410553695965036E-5</c:v>
                </c:pt>
                <c:pt idx="87">
                  <c:v>3.3175320510457598E-5</c:v>
                </c:pt>
                <c:pt idx="88">
                  <c:v>3.3795037922860413E-5</c:v>
                </c:pt>
                <c:pt idx="89">
                  <c:v>3.6780391637610156E-5</c:v>
                </c:pt>
                <c:pt idx="90">
                  <c:v>9.3144091391975505E-5</c:v>
                </c:pt>
                <c:pt idx="91">
                  <c:v>1.2560885402855508E-4</c:v>
                </c:pt>
                <c:pt idx="92">
                  <c:v>1.4634289115015756E-4</c:v>
                </c:pt>
                <c:pt idx="93">
                  <c:v>1.8643762697045284E-4</c:v>
                </c:pt>
                <c:pt idx="94">
                  <c:v>1.9280071701023406E-4</c:v>
                </c:pt>
                <c:pt idx="95">
                  <c:v>2.2444529947415672E-4</c:v>
                </c:pt>
                <c:pt idx="96">
                  <c:v>2.4556340828659683E-4</c:v>
                </c:pt>
                <c:pt idx="97">
                  <c:v>2.5131942699170643E-4</c:v>
                </c:pt>
                <c:pt idx="98">
                  <c:v>2.5167209414061608E-4</c:v>
                </c:pt>
                <c:pt idx="99">
                  <c:v>2.6211338276042835E-4</c:v>
                </c:pt>
                <c:pt idx="100">
                  <c:v>2.9847319481115831E-4</c:v>
                </c:pt>
                <c:pt idx="101">
                  <c:v>3.5612553202734215E-4</c:v>
                </c:pt>
                <c:pt idx="102">
                  <c:v>4.0962022353560769E-4</c:v>
                </c:pt>
                <c:pt idx="103">
                  <c:v>4.306225121046938E-4</c:v>
                </c:pt>
                <c:pt idx="104">
                  <c:v>4.4766635859519406E-4</c:v>
                </c:pt>
                <c:pt idx="105">
                  <c:v>5.0926869016092895E-4</c:v>
                </c:pt>
                <c:pt idx="106">
                  <c:v>5.3851608642718947E-4</c:v>
                </c:pt>
                <c:pt idx="107">
                  <c:v>5.8117360745355148E-4</c:v>
                </c:pt>
                <c:pt idx="108">
                  <c:v>5.8316884981159155E-4</c:v>
                </c:pt>
                <c:pt idx="109">
                  <c:v>5.8375598219869286E-4</c:v>
                </c:pt>
                <c:pt idx="110">
                  <c:v>6.5259952142701758E-4</c:v>
                </c:pt>
                <c:pt idx="111">
                  <c:v>7.5221807895075221E-4</c:v>
                </c:pt>
                <c:pt idx="112">
                  <c:v>7.7697690139855841E-4</c:v>
                </c:pt>
                <c:pt idx="113">
                  <c:v>9.2052776925437253E-4</c:v>
                </c:pt>
                <c:pt idx="114">
                  <c:v>1.0715652506697283E-3</c:v>
                </c:pt>
                <c:pt idx="115">
                  <c:v>1.1628947133017265E-3</c:v>
                </c:pt>
                <c:pt idx="116">
                  <c:v>1.2806236080178173E-3</c:v>
                </c:pt>
                <c:pt idx="117">
                  <c:v>1.2993481603395629E-3</c:v>
                </c:pt>
                <c:pt idx="118">
                  <c:v>1.308724832214765E-3</c:v>
                </c:pt>
                <c:pt idx="119">
                  <c:v>1.3838264949751938E-3</c:v>
                </c:pt>
                <c:pt idx="120">
                  <c:v>1.5537842415202226E-3</c:v>
                </c:pt>
                <c:pt idx="121">
                  <c:v>1.5725570509069631E-3</c:v>
                </c:pt>
                <c:pt idx="122">
                  <c:v>1.6813929226187864E-3</c:v>
                </c:pt>
                <c:pt idx="123">
                  <c:v>1.705795214795529E-3</c:v>
                </c:pt>
                <c:pt idx="124">
                  <c:v>1.7240086950003747E-3</c:v>
                </c:pt>
                <c:pt idx="125">
                  <c:v>1.7608855869536185E-3</c:v>
                </c:pt>
                <c:pt idx="126">
                  <c:v>1.8593079969884449E-3</c:v>
                </c:pt>
                <c:pt idx="127">
                  <c:v>1.9703114239804117E-3</c:v>
                </c:pt>
                <c:pt idx="128">
                  <c:v>2.1618105641751642E-3</c:v>
                </c:pt>
                <c:pt idx="129">
                  <c:v>2.2214627477785374E-3</c:v>
                </c:pt>
                <c:pt idx="130">
                  <c:v>2.229957576416839E-3</c:v>
                </c:pt>
                <c:pt idx="131">
                  <c:v>2.6656511805026656E-3</c:v>
                </c:pt>
                <c:pt idx="132">
                  <c:v>2.9915653690963944E-3</c:v>
                </c:pt>
                <c:pt idx="133">
                  <c:v>3.0052929039203371E-3</c:v>
                </c:pt>
                <c:pt idx="134">
                  <c:v>3.0482494338965336E-3</c:v>
                </c:pt>
                <c:pt idx="135">
                  <c:v>3.1698801575968721E-3</c:v>
                </c:pt>
                <c:pt idx="136">
                  <c:v>3.2511674646804991E-3</c:v>
                </c:pt>
                <c:pt idx="137">
                  <c:v>3.2748100276019701E-3</c:v>
                </c:pt>
                <c:pt idx="138">
                  <c:v>3.3489022883209899E-3</c:v>
                </c:pt>
                <c:pt idx="139">
                  <c:v>3.3489989077162882E-3</c:v>
                </c:pt>
                <c:pt idx="140">
                  <c:v>3.8429433165860804E-3</c:v>
                </c:pt>
                <c:pt idx="141">
                  <c:v>3.9514535704205473E-3</c:v>
                </c:pt>
                <c:pt idx="142">
                  <c:v>4.3149182994977721E-3</c:v>
                </c:pt>
                <c:pt idx="143">
                  <c:v>4.3635843387858269E-3</c:v>
                </c:pt>
                <c:pt idx="144">
                  <c:v>4.4658193060803843E-3</c:v>
                </c:pt>
                <c:pt idx="145">
                  <c:v>4.5731707317073168E-3</c:v>
                </c:pt>
                <c:pt idx="146">
                  <c:v>4.8169766823454533E-3</c:v>
                </c:pt>
                <c:pt idx="147">
                  <c:v>4.9180327868852463E-3</c:v>
                </c:pt>
                <c:pt idx="148">
                  <c:v>5.581144134547582E-3</c:v>
                </c:pt>
                <c:pt idx="149">
                  <c:v>5.6150015891513931E-3</c:v>
                </c:pt>
                <c:pt idx="150">
                  <c:v>5.6531180976674257E-3</c:v>
                </c:pt>
                <c:pt idx="151">
                  <c:v>5.8575254558293766E-3</c:v>
                </c:pt>
                <c:pt idx="152">
                  <c:v>6.5582274259883659E-3</c:v>
                </c:pt>
                <c:pt idx="153">
                  <c:v>6.8366455274564602E-3</c:v>
                </c:pt>
                <c:pt idx="154">
                  <c:v>6.8834470087836309E-3</c:v>
                </c:pt>
                <c:pt idx="155">
                  <c:v>7.3349149861605374E-3</c:v>
                </c:pt>
                <c:pt idx="156">
                  <c:v>7.7296985384968982E-3</c:v>
                </c:pt>
                <c:pt idx="157">
                  <c:v>7.7647215194373053E-3</c:v>
                </c:pt>
                <c:pt idx="158">
                  <c:v>7.8508865627002784E-3</c:v>
                </c:pt>
                <c:pt idx="159">
                  <c:v>7.8674564975934839E-3</c:v>
                </c:pt>
                <c:pt idx="160">
                  <c:v>7.9356659381697048E-3</c:v>
                </c:pt>
                <c:pt idx="161">
                  <c:v>8.6548864046159402E-3</c:v>
                </c:pt>
                <c:pt idx="162">
                  <c:v>9.7720757597096093E-3</c:v>
                </c:pt>
                <c:pt idx="163">
                  <c:v>9.8578942133868454E-3</c:v>
                </c:pt>
                <c:pt idx="164">
                  <c:v>1.005148796994916E-2</c:v>
                </c:pt>
                <c:pt idx="165">
                  <c:v>1.0416264804598589E-2</c:v>
                </c:pt>
                <c:pt idx="166">
                  <c:v>1.1570159190357306E-2</c:v>
                </c:pt>
                <c:pt idx="167">
                  <c:v>1.2462006079027355E-2</c:v>
                </c:pt>
                <c:pt idx="168">
                  <c:v>1.2925658801173138E-2</c:v>
                </c:pt>
                <c:pt idx="169">
                  <c:v>1.3057685057182356E-2</c:v>
                </c:pt>
                <c:pt idx="170">
                  <c:v>1.4049856709372893E-2</c:v>
                </c:pt>
                <c:pt idx="171">
                  <c:v>1.4169394108725154E-2</c:v>
                </c:pt>
                <c:pt idx="172">
                  <c:v>1.4326361503519193E-2</c:v>
                </c:pt>
                <c:pt idx="173">
                  <c:v>1.4562793796612147E-2</c:v>
                </c:pt>
                <c:pt idx="174">
                  <c:v>1.4766868415153553E-2</c:v>
                </c:pt>
                <c:pt idx="175">
                  <c:v>1.4789254820289796E-2</c:v>
                </c:pt>
                <c:pt idx="176">
                  <c:v>1.5046039151793429E-2</c:v>
                </c:pt>
                <c:pt idx="177">
                  <c:v>1.5073848827106863E-2</c:v>
                </c:pt>
                <c:pt idx="178">
                  <c:v>1.6333861296526756E-2</c:v>
                </c:pt>
                <c:pt idx="179">
                  <c:v>1.6376184349046672E-2</c:v>
                </c:pt>
                <c:pt idx="180">
                  <c:v>1.8792560512491622E-2</c:v>
                </c:pt>
                <c:pt idx="181">
                  <c:v>1.9584964504978028E-2</c:v>
                </c:pt>
                <c:pt idx="182">
                  <c:v>1.9710906701708279E-2</c:v>
                </c:pt>
                <c:pt idx="183">
                  <c:v>2.0017459201241542E-2</c:v>
                </c:pt>
                <c:pt idx="184">
                  <c:v>2.0044694250694117E-2</c:v>
                </c:pt>
                <c:pt idx="185">
                  <c:v>2.0412810461768675E-2</c:v>
                </c:pt>
                <c:pt idx="186">
                  <c:v>2.2234745632460678E-2</c:v>
                </c:pt>
                <c:pt idx="187">
                  <c:v>2.4051775733168322E-2</c:v>
                </c:pt>
                <c:pt idx="188">
                  <c:v>2.4589601362691942E-2</c:v>
                </c:pt>
                <c:pt idx="189">
                  <c:v>2.5964184581023411E-2</c:v>
                </c:pt>
                <c:pt idx="190">
                  <c:v>2.6099786317538922E-2</c:v>
                </c:pt>
                <c:pt idx="191">
                  <c:v>2.6517871940776754E-2</c:v>
                </c:pt>
                <c:pt idx="192">
                  <c:v>2.6569398351620973E-2</c:v>
                </c:pt>
                <c:pt idx="193">
                  <c:v>2.7656786713410531E-2</c:v>
                </c:pt>
                <c:pt idx="194">
                  <c:v>2.8266697750320549E-2</c:v>
                </c:pt>
                <c:pt idx="195">
                  <c:v>2.9124525458602602E-2</c:v>
                </c:pt>
                <c:pt idx="196">
                  <c:v>3.0009138342717331E-2</c:v>
                </c:pt>
                <c:pt idx="197">
                  <c:v>3.0427120049761558E-2</c:v>
                </c:pt>
                <c:pt idx="198">
                  <c:v>3.0730187446605356E-2</c:v>
                </c:pt>
                <c:pt idx="199">
                  <c:v>3.1630668440986796E-2</c:v>
                </c:pt>
                <c:pt idx="200">
                  <c:v>3.1704732910424742E-2</c:v>
                </c:pt>
                <c:pt idx="201">
                  <c:v>3.2587856909468117E-2</c:v>
                </c:pt>
                <c:pt idx="202">
                  <c:v>3.2656063662606018E-2</c:v>
                </c:pt>
                <c:pt idx="203">
                  <c:v>3.2830710080499821E-2</c:v>
                </c:pt>
                <c:pt idx="204">
                  <c:v>3.2985116598793912E-2</c:v>
                </c:pt>
                <c:pt idx="205">
                  <c:v>3.3722317064614954E-2</c:v>
                </c:pt>
                <c:pt idx="206">
                  <c:v>3.410907798898561E-2</c:v>
                </c:pt>
                <c:pt idx="207">
                  <c:v>3.5215497822495868E-2</c:v>
                </c:pt>
                <c:pt idx="208">
                  <c:v>3.5681738520855238E-2</c:v>
                </c:pt>
                <c:pt idx="209">
                  <c:v>3.7941787941787944E-2</c:v>
                </c:pt>
                <c:pt idx="210">
                  <c:v>3.7973284491742192E-2</c:v>
                </c:pt>
                <c:pt idx="211">
                  <c:v>3.9339284714837407E-2</c:v>
                </c:pt>
                <c:pt idx="212">
                  <c:v>3.950513144945874E-2</c:v>
                </c:pt>
                <c:pt idx="213">
                  <c:v>3.9578645939865001E-2</c:v>
                </c:pt>
                <c:pt idx="214">
                  <c:v>3.9810824686133887E-2</c:v>
                </c:pt>
                <c:pt idx="215">
                  <c:v>4.0975852626338065E-2</c:v>
                </c:pt>
                <c:pt idx="216">
                  <c:v>4.2878912707515524E-2</c:v>
                </c:pt>
                <c:pt idx="217">
                  <c:v>4.4938527050868753E-2</c:v>
                </c:pt>
                <c:pt idx="218">
                  <c:v>4.4978717337732427E-2</c:v>
                </c:pt>
                <c:pt idx="219">
                  <c:v>4.548270783606724E-2</c:v>
                </c:pt>
                <c:pt idx="220">
                  <c:v>4.5806790569383332E-2</c:v>
                </c:pt>
                <c:pt idx="221">
                  <c:v>4.5982688258688363E-2</c:v>
                </c:pt>
                <c:pt idx="222">
                  <c:v>4.7075053082605435E-2</c:v>
                </c:pt>
                <c:pt idx="223">
                  <c:v>4.745687215226288E-2</c:v>
                </c:pt>
                <c:pt idx="224">
                  <c:v>4.7762238526893597E-2</c:v>
                </c:pt>
                <c:pt idx="225">
                  <c:v>4.9074818986323411E-2</c:v>
                </c:pt>
                <c:pt idx="226">
                  <c:v>5.0834733493011118E-2</c:v>
                </c:pt>
                <c:pt idx="227">
                  <c:v>5.1859943655493589E-2</c:v>
                </c:pt>
                <c:pt idx="228">
                  <c:v>5.1951574433643025E-2</c:v>
                </c:pt>
                <c:pt idx="229">
                  <c:v>5.8017522412387938E-2</c:v>
                </c:pt>
                <c:pt idx="230">
                  <c:v>5.8826122089179464E-2</c:v>
                </c:pt>
                <c:pt idx="231">
                  <c:v>5.9537126805379474E-2</c:v>
                </c:pt>
                <c:pt idx="232">
                  <c:v>6.1886334319751123E-2</c:v>
                </c:pt>
                <c:pt idx="233">
                  <c:v>6.2598279728812392E-2</c:v>
                </c:pt>
                <c:pt idx="234">
                  <c:v>6.3064833005893911E-2</c:v>
                </c:pt>
                <c:pt idx="235">
                  <c:v>6.4655425650666828E-2</c:v>
                </c:pt>
                <c:pt idx="236">
                  <c:v>6.5391052416916298E-2</c:v>
                </c:pt>
                <c:pt idx="237">
                  <c:v>6.7001055242637289E-2</c:v>
                </c:pt>
                <c:pt idx="238">
                  <c:v>6.7001055242637289E-2</c:v>
                </c:pt>
                <c:pt idx="239">
                  <c:v>6.8502889643152001E-2</c:v>
                </c:pt>
                <c:pt idx="240">
                  <c:v>6.9431431530154353E-2</c:v>
                </c:pt>
                <c:pt idx="241">
                  <c:v>7.0672119115025689E-2</c:v>
                </c:pt>
                <c:pt idx="242">
                  <c:v>7.2023303495524327E-2</c:v>
                </c:pt>
                <c:pt idx="243">
                  <c:v>7.608731081389411E-2</c:v>
                </c:pt>
                <c:pt idx="244">
                  <c:v>7.8234550708771708E-2</c:v>
                </c:pt>
                <c:pt idx="245">
                  <c:v>7.8631136379449157E-2</c:v>
                </c:pt>
                <c:pt idx="246">
                  <c:v>8.3605569475720759E-2</c:v>
                </c:pt>
                <c:pt idx="247">
                  <c:v>8.6604961635068645E-2</c:v>
                </c:pt>
                <c:pt idx="248">
                  <c:v>8.9008766014834789E-2</c:v>
                </c:pt>
                <c:pt idx="249">
                  <c:v>9.1362126245847178E-2</c:v>
                </c:pt>
                <c:pt idx="250">
                  <c:v>9.656935181117457E-2</c:v>
                </c:pt>
                <c:pt idx="251">
                  <c:v>0.10171547053185455</c:v>
                </c:pt>
                <c:pt idx="252">
                  <c:v>0.11256509122709385</c:v>
                </c:pt>
                <c:pt idx="253">
                  <c:v>0.11381777331047123</c:v>
                </c:pt>
                <c:pt idx="254">
                  <c:v>0.11423746920068233</c:v>
                </c:pt>
                <c:pt idx="255">
                  <c:v>0.11457993649703939</c:v>
                </c:pt>
                <c:pt idx="256">
                  <c:v>0.11530398322851153</c:v>
                </c:pt>
                <c:pt idx="257">
                  <c:v>0.11926787547040711</c:v>
                </c:pt>
                <c:pt idx="258">
                  <c:v>0.1279072581621046</c:v>
                </c:pt>
                <c:pt idx="259">
                  <c:v>0.12983982178847989</c:v>
                </c:pt>
                <c:pt idx="260">
                  <c:v>0.13564187673813582</c:v>
                </c:pt>
                <c:pt idx="261">
                  <c:v>0.13938461162617416</c:v>
                </c:pt>
                <c:pt idx="262">
                  <c:v>0.14780847567732813</c:v>
                </c:pt>
                <c:pt idx="263">
                  <c:v>0.15546525802519301</c:v>
                </c:pt>
                <c:pt idx="264">
                  <c:v>0.16236092777673014</c:v>
                </c:pt>
                <c:pt idx="265">
                  <c:v>0.16374190064794816</c:v>
                </c:pt>
                <c:pt idx="266">
                  <c:v>0.17249327698809067</c:v>
                </c:pt>
                <c:pt idx="267">
                  <c:v>0.17309479553903345</c:v>
                </c:pt>
                <c:pt idx="268">
                  <c:v>0.19519270617488604</c:v>
                </c:pt>
                <c:pt idx="269">
                  <c:v>0.1957203994293866</c:v>
                </c:pt>
                <c:pt idx="270">
                  <c:v>0.19933782395250599</c:v>
                </c:pt>
                <c:pt idx="271">
                  <c:v>0.19948317156183032</c:v>
                </c:pt>
                <c:pt idx="272">
                  <c:v>0.21375521416217316</c:v>
                </c:pt>
                <c:pt idx="273">
                  <c:v>0.23349911926225261</c:v>
                </c:pt>
                <c:pt idx="274">
                  <c:v>0.24221453287197231</c:v>
                </c:pt>
                <c:pt idx="275">
                  <c:v>0.2781143663374554</c:v>
                </c:pt>
                <c:pt idx="276">
                  <c:v>0.28122826194971678</c:v>
                </c:pt>
                <c:pt idx="277">
                  <c:v>0.28122826194971678</c:v>
                </c:pt>
                <c:pt idx="278">
                  <c:v>0.29722945773147053</c:v>
                </c:pt>
                <c:pt idx="279">
                  <c:v>0.33139672286119426</c:v>
                </c:pt>
                <c:pt idx="280">
                  <c:v>0.35157241573825976</c:v>
                </c:pt>
                <c:pt idx="281">
                  <c:v>0.36225517852825018</c:v>
                </c:pt>
                <c:pt idx="282">
                  <c:v>0.37674602725781825</c:v>
                </c:pt>
                <c:pt idx="283">
                  <c:v>0.37770599296080226</c:v>
                </c:pt>
                <c:pt idx="284">
                  <c:v>0.42857142857142855</c:v>
                </c:pt>
                <c:pt idx="285">
                  <c:v>0.62559899117276163</c:v>
                </c:pt>
                <c:pt idx="286">
                  <c:v>0.97312859884836855</c:v>
                </c:pt>
                <c:pt idx="287">
                  <c:v>0.99152666179693205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227904"/>
        <c:axId val="165242368"/>
      </c:scatterChart>
      <c:valAx>
        <c:axId val="165227904"/>
        <c:scaling>
          <c:orientation val="minMax"/>
          <c:max val="290"/>
          <c:min val="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Instance Number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65242368"/>
        <c:crosses val="autoZero"/>
        <c:crossBetween val="midCat"/>
      </c:valAx>
      <c:valAx>
        <c:axId val="165242368"/>
        <c:scaling>
          <c:orientation val="minMax"/>
          <c:max val="1"/>
          <c:min val="0"/>
        </c:scaling>
        <c:delete val="0"/>
        <c:axPos val="l"/>
        <c:majorGridlines/>
        <c:min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Clause</a:t>
                </a:r>
                <a:r>
                  <a:rPr lang="en-US" baseline="0"/>
                  <a:t> Ratio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52279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0.11111</cdr:x>
      <cdr:y>0.56098</cdr:y>
    </cdr:from>
    <cdr:to>
      <cdr:x>0.58974</cdr:x>
      <cdr:y>0.68293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0599" y="3505200"/>
          <a:ext cx="4267200" cy="762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/>
            <a:t>I</a:t>
          </a:r>
          <a:r>
            <a:rPr lang="en-US" sz="2000" dirty="0" smtClean="0"/>
            <a:t>nstance </a:t>
          </a:r>
          <a:r>
            <a:rPr lang="en-US" sz="2000" dirty="0" smtClean="0"/>
            <a:t>74: the last one where all the clauses are generated with RVE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0.30769</cdr:x>
      <cdr:y>0.68293</cdr:y>
    </cdr:from>
    <cdr:to>
      <cdr:x>0.35043</cdr:x>
      <cdr:y>0.90244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>
          <a:off x="2743199" y="4267200"/>
          <a:ext cx="381000" cy="13716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B5A1C-9D90-49F7-86EB-3C6E9A72EBC9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D92AD-265D-47EF-B6FB-A0A289D6C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30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RVE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Adding incremental clauses from bound to bound only for the same iteration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Pushing clauses forward from iteration to iteration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B-strengthening: inductive </a:t>
            </a:r>
            <a:r>
              <a:rPr lang="en-US" baseline="0" dirty="0" smtClean="0"/>
              <a:t>generalization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Results summary: 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117x</a:t>
            </a:r>
            <a:r>
              <a:rPr lang="en-US" dirty="0" smtClean="0"/>
              <a:t> average </a:t>
            </a:r>
            <a:r>
              <a:rPr lang="en-US" dirty="0" smtClean="0">
                <a:solidFill>
                  <a:srgbClr val="7030A0"/>
                </a:solidFill>
              </a:rPr>
              <a:t>reduction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7030A0"/>
                </a:solidFill>
              </a:rPr>
              <a:t>interpolant size</a:t>
            </a:r>
            <a:r>
              <a:rPr lang="en-US" dirty="0" smtClean="0"/>
              <a:t> as compared to ITP</a:t>
            </a:r>
          </a:p>
          <a:p>
            <a:pPr lvl="1"/>
            <a:r>
              <a:rPr lang="en-US" dirty="0" smtClean="0"/>
              <a:t>Our new model checking algorithm CNF-ITP:</a:t>
            </a:r>
          </a:p>
          <a:p>
            <a:pPr lvl="2"/>
            <a:r>
              <a:rPr lang="en-US" dirty="0" smtClean="0"/>
              <a:t>outperforms ITP on most of the HWMC’12 instances</a:t>
            </a:r>
          </a:p>
          <a:p>
            <a:pPr lvl="2"/>
            <a:r>
              <a:rPr lang="en-US" dirty="0" smtClean="0"/>
              <a:t>outperforms both ITP and IC3 on 23 instances (out of 119 solved)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D92AD-265D-47EF-B6FB-A0A289D6C3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04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u="sng" dirty="0" smtClean="0">
                <a:sym typeface="Symbol"/>
              </a:rPr>
              <a:t>Lemma 1</a:t>
            </a:r>
            <a:r>
              <a:rPr lang="en-US" dirty="0" smtClean="0">
                <a:sym typeface="Symbol"/>
              </a:rPr>
              <a:t>: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sz="300" dirty="0" smtClean="0"/>
              <a:t> </a:t>
            </a:r>
            <a:r>
              <a:rPr lang="en-US" dirty="0" smtClean="0"/>
              <a:t>⇒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iff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sz="700" dirty="0" smtClean="0"/>
              <a:t> </a:t>
            </a:r>
            <a:r>
              <a:rPr lang="en-US" dirty="0" smtClean="0"/>
              <a:t>∧ ￢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⇒ </a:t>
            </a:r>
            <a:r>
              <a:rPr lang="en-US" dirty="0" smtClean="0">
                <a:sym typeface="Symbol"/>
              </a:rPr>
              <a:t>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Proof: by applying Lemma 1 over </a:t>
            </a:r>
            <a:r>
              <a:rPr lang="en-US" i="1" dirty="0" smtClean="0"/>
              <a:t>I</a:t>
            </a:r>
            <a:r>
              <a:rPr lang="en-US" dirty="0" smtClean="0"/>
              <a:t> ∧ </a:t>
            </a:r>
            <a:r>
              <a:rPr lang="en-US" i="1" dirty="0" smtClean="0"/>
              <a:t>B</a:t>
            </a:r>
            <a:r>
              <a:rPr lang="en-US" dirty="0" smtClean="0"/>
              <a:t> ⇒ </a:t>
            </a:r>
            <a:r>
              <a:rPr lang="en-US" i="1" dirty="0" smtClean="0"/>
              <a:t>c</a:t>
            </a:r>
            <a:r>
              <a:rPr lang="en-US" dirty="0" smtClean="0"/>
              <a:t> we get </a:t>
            </a:r>
            <a:r>
              <a:rPr lang="en-US" i="1" dirty="0" smtClean="0"/>
              <a:t>I </a:t>
            </a:r>
            <a:r>
              <a:rPr lang="en-US" dirty="0" smtClean="0"/>
              <a:t>∧ </a:t>
            </a:r>
            <a:r>
              <a:rPr lang="en-US" i="1" dirty="0" smtClean="0"/>
              <a:t>B </a:t>
            </a:r>
            <a:r>
              <a:rPr lang="en-US" dirty="0" smtClean="0"/>
              <a:t>∧ ￢</a:t>
            </a:r>
            <a:r>
              <a:rPr lang="en-US" i="1" dirty="0" smtClean="0"/>
              <a:t>c</a:t>
            </a:r>
            <a:r>
              <a:rPr lang="en-US" dirty="0" smtClean="0"/>
              <a:t> ⇒ </a:t>
            </a:r>
            <a:r>
              <a:rPr lang="en-US" dirty="0" smtClean="0">
                <a:sym typeface="Symbol"/>
              </a:rPr>
              <a:t></a:t>
            </a:r>
            <a:r>
              <a:rPr lang="en-US" dirty="0" smtClean="0"/>
              <a:t>. By variable elimination correctness we have </a:t>
            </a:r>
            <a:r>
              <a:rPr lang="en-US" i="1" dirty="0" smtClean="0"/>
              <a:t>VE</a:t>
            </a:r>
            <a:r>
              <a:rPr lang="en-US" dirty="0" smtClean="0"/>
              <a:t>(</a:t>
            </a:r>
            <a:r>
              <a:rPr lang="en-US" i="1" dirty="0" smtClean="0"/>
              <a:t>I</a:t>
            </a:r>
            <a:r>
              <a:rPr lang="en-US" dirty="0" smtClean="0"/>
              <a:t> ∧ B ∧ ￢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 ⇒ </a:t>
            </a:r>
            <a:r>
              <a:rPr lang="en-US" dirty="0" smtClean="0">
                <a:sym typeface="Symbol"/>
              </a:rPr>
              <a:t></a:t>
            </a:r>
            <a:r>
              <a:rPr lang="en-US" dirty="0" smtClean="0"/>
              <a:t>. Since </a:t>
            </a:r>
            <a:br>
              <a:rPr lang="en-US" dirty="0" smtClean="0"/>
            </a:b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 </a:t>
            </a:r>
            <a:r>
              <a:rPr lang="en-US" i="1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/>
              <a:t>B </a:t>
            </a:r>
            <a:r>
              <a:rPr lang="en-US" dirty="0" smtClean="0">
                <a:sym typeface="Symbol"/>
              </a:rPr>
              <a:t> </a:t>
            </a:r>
            <a:r>
              <a:rPr lang="en-US" i="1" dirty="0" smtClean="0">
                <a:sym typeface="Symbol"/>
              </a:rPr>
              <a:t>c), </a:t>
            </a:r>
            <a:r>
              <a:rPr lang="en-US" dirty="0" smtClean="0">
                <a:sym typeface="Symbol"/>
              </a:rPr>
              <a:t>we have </a:t>
            </a:r>
            <a:r>
              <a:rPr lang="en-US" i="1" dirty="0" smtClean="0"/>
              <a:t>VE</a:t>
            </a:r>
            <a:r>
              <a:rPr lang="en-US" dirty="0" smtClean="0"/>
              <a:t>(</a:t>
            </a:r>
            <a:r>
              <a:rPr lang="en-US" i="1" dirty="0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 ∧ </a:t>
            </a:r>
            <a:r>
              <a:rPr lang="en-US" i="1" dirty="0" smtClean="0"/>
              <a:t>B</a:t>
            </a:r>
            <a:r>
              <a:rPr lang="en-US" dirty="0" smtClean="0"/>
              <a:t> ∧ ￢</a:t>
            </a:r>
            <a:r>
              <a:rPr lang="en-US" i="1" dirty="0" smtClean="0"/>
              <a:t>c</a:t>
            </a:r>
            <a:r>
              <a:rPr lang="en-US" dirty="0" smtClean="0"/>
              <a:t> ⇒ </a:t>
            </a:r>
            <a:r>
              <a:rPr lang="en-US" dirty="0" smtClean="0">
                <a:sym typeface="Symbol"/>
              </a:rPr>
              <a:t>. By Lemma 1 we have </a:t>
            </a:r>
            <a:r>
              <a:rPr lang="en-US" i="1" dirty="0" smtClean="0"/>
              <a:t>VE</a:t>
            </a:r>
            <a:r>
              <a:rPr lang="en-US" dirty="0" smtClean="0"/>
              <a:t>(</a:t>
            </a:r>
            <a:r>
              <a:rPr lang="en-US" i="1" dirty="0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 ∧ </a:t>
            </a:r>
            <a:r>
              <a:rPr lang="en-US" i="1" dirty="0" smtClean="0"/>
              <a:t>B</a:t>
            </a:r>
            <a:r>
              <a:rPr lang="en-US" dirty="0" smtClean="0"/>
              <a:t> ⇒ </a:t>
            </a:r>
            <a:r>
              <a:rPr lang="en-US" i="1" dirty="0" smtClean="0">
                <a:sym typeface="Symbol"/>
              </a:rPr>
              <a:t>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D92AD-265D-47EF-B6FB-A0A289D6C39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19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ym typeface="Symbol"/>
              </a:rPr>
              <a:t> The process generates a non-global interpolant </a:t>
            </a:r>
            <a:r>
              <a:rPr lang="en-US" i="1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non-redundant since sometimes bounded elimination is possible given a large set of clauses while it is impossible given its subset</a:t>
            </a:r>
            <a:endParaRPr lang="en-US" i="1" dirty="0" smtClean="0">
              <a:sym typeface="Symbol"/>
            </a:endParaRPr>
          </a:p>
          <a:p>
            <a:endParaRPr lang="en-US" dirty="0" smtClean="0"/>
          </a:p>
          <a:p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resulting formula is a </a:t>
            </a:r>
            <a:r>
              <a:rPr lang="en-US" i="1" dirty="0" smtClean="0"/>
              <a:t>B</a:t>
            </a:r>
            <a:r>
              <a:rPr lang="en-US" dirty="0" smtClean="0"/>
              <a:t>-weak interpolant that is </a:t>
            </a:r>
            <a:r>
              <a:rPr lang="en-US" i="1" dirty="0" smtClean="0">
                <a:solidFill>
                  <a:srgbClr val="7030A0"/>
                </a:solidFill>
              </a:rPr>
              <a:t>almost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an interpolant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D92AD-265D-47EF-B6FB-A0A289D6C39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3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9F6B-FA29-4A74-9BFF-6F754036206D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1470-F4E6-401F-89F3-AFF9DF50C64D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BD6B-173D-4330-9907-4154266118EB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7974-68FA-403F-9F15-35271EEB0D0C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49C1-6BC1-4E68-8313-4E61511D8826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6C89-1ACC-402A-9CDB-D6FCBF55EB8D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9ED2-8BC7-4F1C-8FE8-B63DB6E869FE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8B1BB-6CB6-406D-A836-7BB87F17549D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3042-9664-4AFA-AEDE-7E839FDB66EF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1051-0CC3-42D4-A6E1-7BEF7913F833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A4D6-9DCC-4999-AF1E-16B1DF8C806A}" type="datetime2">
              <a:rPr lang="en-US" smtClean="0"/>
              <a:t>Monday, July 08,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6CBB896-511E-4CB7-A0E4-8BB9AFC59758}" type="datetime2">
              <a:rPr lang="en-US" smtClean="0"/>
              <a:t>Monday, July 08,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848600" cy="2460625"/>
          </a:xfrm>
        </p:spPr>
        <p:txBody>
          <a:bodyPr/>
          <a:lstStyle/>
          <a:p>
            <a:r>
              <a:rPr lang="en-US" sz="3600" dirty="0"/>
              <a:t>Generating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00B050"/>
                </a:solidFill>
              </a:rPr>
              <a:t>Tiny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>
                <a:solidFill>
                  <a:srgbClr val="7030A0"/>
                </a:solidFill>
              </a:rPr>
              <a:t>Interpolants</a:t>
            </a:r>
            <a:r>
              <a:rPr lang="en-US" sz="3600" dirty="0"/>
              <a:t> and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7030A0"/>
                </a:solidFill>
              </a:rPr>
              <a:t>Near-interpolants</a:t>
            </a:r>
            <a:r>
              <a:rPr lang="en-US" sz="3600" dirty="0" smtClean="0"/>
              <a:t> </a:t>
            </a:r>
            <a:r>
              <a:rPr lang="en-US" sz="3600" dirty="0"/>
              <a:t>from a </a:t>
            </a:r>
            <a:r>
              <a:rPr lang="en-US" sz="3600" dirty="0">
                <a:solidFill>
                  <a:srgbClr val="002060"/>
                </a:solidFill>
              </a:rPr>
              <a:t>Resolution Refutation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8001000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Alexander Nadel</a:t>
            </a:r>
            <a:r>
              <a:rPr lang="en-US" baseline="30000" dirty="0"/>
              <a:t>3</a:t>
            </a:r>
            <a:r>
              <a:rPr lang="en-US" dirty="0" smtClean="0"/>
              <a:t>, Vadim Ryvchin</a:t>
            </a:r>
            <a:r>
              <a:rPr lang="en-US" baseline="30000" dirty="0" smtClean="0"/>
              <a:t>2,3</a:t>
            </a:r>
            <a:r>
              <a:rPr lang="en-US" dirty="0" smtClean="0"/>
              <a:t> and Yakir Vizel</a:t>
            </a:r>
            <a:r>
              <a:rPr lang="en-US" baseline="30000" dirty="0"/>
              <a:t>1</a:t>
            </a:r>
            <a:endParaRPr lang="en-US" baseline="30000" dirty="0" smtClean="0"/>
          </a:p>
          <a:p>
            <a:endParaRPr lang="en-US" dirty="0" smtClean="0"/>
          </a:p>
          <a:p>
            <a:r>
              <a:rPr lang="en-US" dirty="0" smtClean="0"/>
              <a:t>Interpolation’13 </a:t>
            </a:r>
            <a:r>
              <a:rPr lang="en-US" dirty="0"/>
              <a:t>Workshop</a:t>
            </a:r>
          </a:p>
          <a:p>
            <a:r>
              <a:rPr lang="en-US" i="1" dirty="0"/>
              <a:t>Saint Petersburg, Russia</a:t>
            </a:r>
          </a:p>
          <a:p>
            <a:r>
              <a:rPr lang="en-US" i="1" dirty="0"/>
              <a:t>July </a:t>
            </a:r>
            <a:r>
              <a:rPr lang="en-US" i="1" dirty="0" smtClean="0"/>
              <a:t>14</a:t>
            </a:r>
            <a:r>
              <a:rPr lang="en-US" i="1" baseline="30000" dirty="0" smtClean="0"/>
              <a:t>th</a:t>
            </a:r>
            <a:r>
              <a:rPr lang="en-US" i="1" dirty="0"/>
              <a:t>, 2013</a:t>
            </a:r>
          </a:p>
          <a:p>
            <a:endParaRPr lang="en-US" baseline="30000" dirty="0" smtClean="0"/>
          </a:p>
          <a:p>
            <a:r>
              <a:rPr lang="en-US" i="1" baseline="30000" dirty="0" smtClean="0"/>
              <a:t>1 - Computer </a:t>
            </a:r>
            <a:r>
              <a:rPr lang="en-US" i="1" baseline="30000" dirty="0"/>
              <a:t>Science </a:t>
            </a:r>
            <a:r>
              <a:rPr lang="en-US" i="1" baseline="30000" dirty="0" smtClean="0"/>
              <a:t>Dept</a:t>
            </a:r>
            <a:r>
              <a:rPr lang="en-US" i="1" baseline="30000" dirty="0"/>
              <a:t>.</a:t>
            </a:r>
            <a:r>
              <a:rPr lang="en-US" i="1" baseline="30000" dirty="0" smtClean="0"/>
              <a:t>, </a:t>
            </a:r>
            <a:r>
              <a:rPr lang="en-US" i="1" baseline="30000" dirty="0"/>
              <a:t>The Technion, Haifa, Israel</a:t>
            </a:r>
          </a:p>
          <a:p>
            <a:r>
              <a:rPr lang="en-US" i="1" baseline="30000" dirty="0"/>
              <a:t>2 </a:t>
            </a:r>
            <a:r>
              <a:rPr lang="en-US" i="1" baseline="30000" dirty="0" smtClean="0"/>
              <a:t>- Information </a:t>
            </a:r>
            <a:r>
              <a:rPr lang="en-US" i="1" baseline="30000" dirty="0"/>
              <a:t>Systems Engineering Dept., The Technion, Haifa, Israel</a:t>
            </a:r>
          </a:p>
          <a:p>
            <a:r>
              <a:rPr lang="en-US" i="1" baseline="30000" dirty="0"/>
              <a:t>3 </a:t>
            </a:r>
            <a:r>
              <a:rPr lang="en-US" i="1" baseline="30000" dirty="0" smtClean="0"/>
              <a:t>- Intel, </a:t>
            </a:r>
            <a:r>
              <a:rPr lang="en-US" i="1" baseline="30000" dirty="0"/>
              <a:t>Haifa, Israel</a:t>
            </a:r>
          </a:p>
        </p:txBody>
      </p:sp>
    </p:spTree>
    <p:extLst>
      <p:ext uri="{BB962C8B-B14F-4D97-AF65-F5344CB8AC3E}">
        <p14:creationId xmlns:p14="http://schemas.microsoft.com/office/powerpoint/2010/main" val="11849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McMillan’s </a:t>
            </a:r>
            <a:r>
              <a:rPr lang="en-US" dirty="0" smtClean="0"/>
              <a:t>Method: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The interpolant is linear in the size of the resolution refutation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ITP</a:t>
            </a:r>
            <a:r>
              <a:rPr lang="en-US" dirty="0" smtClean="0"/>
              <a:t> works well when the resolution refutation is not overly complex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In many cases, the interpolant is huge and highly redundant</a:t>
            </a:r>
          </a:p>
          <a:p>
            <a:pPr lvl="2"/>
            <a:r>
              <a:rPr lang="en-US" dirty="0" smtClean="0"/>
              <a:t>Simplifying the formula on-the-fly helps, but doesn’t eliminate the problem</a:t>
            </a:r>
          </a:p>
          <a:p>
            <a:pPr lvl="1"/>
            <a:r>
              <a:rPr lang="en-US" dirty="0" smtClean="0"/>
              <a:t>The interpolant is not natively in CNF, translation is required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0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McMillan’s </a:t>
            </a:r>
            <a:r>
              <a:rPr lang="en-US" dirty="0" smtClean="0"/>
              <a:t>Method: Translating to CNF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850" y="6312932"/>
            <a:ext cx="581977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[(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)]  [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)]</a:t>
            </a:r>
            <a:endParaRPr lang="en-US" dirty="0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529828" y="5638800"/>
            <a:ext cx="509588" cy="389162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1290636" y="3048000"/>
            <a:ext cx="509587" cy="470806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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3493293" y="3034392"/>
            <a:ext cx="509587" cy="470806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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2376487" y="1955347"/>
            <a:ext cx="509587" cy="470806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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24" name="Straight Arrow Connector 23"/>
          <p:cNvCxnSpPr>
            <a:stCxn id="7" idx="0"/>
            <a:endCxn id="11" idx="4"/>
          </p:cNvCxnSpPr>
          <p:nvPr/>
        </p:nvCxnSpPr>
        <p:spPr>
          <a:xfrm flipV="1">
            <a:off x="1545430" y="2426153"/>
            <a:ext cx="1085851" cy="62184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0"/>
            <a:endCxn id="11" idx="4"/>
          </p:cNvCxnSpPr>
          <p:nvPr/>
        </p:nvCxnSpPr>
        <p:spPr>
          <a:xfrm flipH="1" flipV="1">
            <a:off x="2631281" y="2426153"/>
            <a:ext cx="1116806" cy="608239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759618" y="4444094"/>
            <a:ext cx="509587" cy="470806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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57" name="Oval 8"/>
          <p:cNvSpPr>
            <a:spLocks noChangeArrowheads="1"/>
          </p:cNvSpPr>
          <p:nvPr/>
        </p:nvSpPr>
        <p:spPr bwMode="auto">
          <a:xfrm>
            <a:off x="1643459" y="5638800"/>
            <a:ext cx="509588" cy="389162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58" name="Oval 8"/>
          <p:cNvSpPr>
            <a:spLocks noChangeArrowheads="1"/>
          </p:cNvSpPr>
          <p:nvPr/>
        </p:nvSpPr>
        <p:spPr bwMode="auto">
          <a:xfrm>
            <a:off x="2757090" y="5638800"/>
            <a:ext cx="509588" cy="389162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59" name="Oval 8"/>
          <p:cNvSpPr>
            <a:spLocks noChangeArrowheads="1"/>
          </p:cNvSpPr>
          <p:nvPr/>
        </p:nvSpPr>
        <p:spPr bwMode="auto">
          <a:xfrm>
            <a:off x="3870721" y="5638800"/>
            <a:ext cx="509588" cy="389162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4</a:t>
            </a:r>
          </a:p>
        </p:txBody>
      </p:sp>
      <p:cxnSp>
        <p:nvCxnSpPr>
          <p:cNvPr id="60" name="Straight Arrow Connector 59"/>
          <p:cNvCxnSpPr>
            <a:stCxn id="5" idx="0"/>
            <a:endCxn id="42" idx="3"/>
          </p:cNvCxnSpPr>
          <p:nvPr/>
        </p:nvCxnSpPr>
        <p:spPr>
          <a:xfrm flipV="1">
            <a:off x="784622" y="4845952"/>
            <a:ext cx="49623" cy="79284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7" idx="0"/>
            <a:endCxn id="42" idx="5"/>
          </p:cNvCxnSpPr>
          <p:nvPr/>
        </p:nvCxnSpPr>
        <p:spPr>
          <a:xfrm flipH="1" flipV="1">
            <a:off x="1194578" y="4845952"/>
            <a:ext cx="703675" cy="79284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Oval 8"/>
          <p:cNvSpPr>
            <a:spLocks noChangeArrowheads="1"/>
          </p:cNvSpPr>
          <p:nvPr/>
        </p:nvSpPr>
        <p:spPr bwMode="auto">
          <a:xfrm>
            <a:off x="1752599" y="4444094"/>
            <a:ext cx="509587" cy="470806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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73" name="Straight Arrow Connector 72"/>
          <p:cNvCxnSpPr>
            <a:stCxn id="58" idx="0"/>
            <a:endCxn id="71" idx="5"/>
          </p:cNvCxnSpPr>
          <p:nvPr/>
        </p:nvCxnSpPr>
        <p:spPr>
          <a:xfrm flipH="1" flipV="1">
            <a:off x="2187559" y="4845952"/>
            <a:ext cx="824325" cy="79284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" idx="0"/>
            <a:endCxn id="71" idx="3"/>
          </p:cNvCxnSpPr>
          <p:nvPr/>
        </p:nvCxnSpPr>
        <p:spPr>
          <a:xfrm flipV="1">
            <a:off x="784622" y="4845952"/>
            <a:ext cx="1042604" cy="792848"/>
          </a:xfrm>
          <a:prstGeom prst="straightConnector1">
            <a:avLst/>
          </a:prstGeom>
          <a:ln>
            <a:tailEnd type="oval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Oval 8"/>
          <p:cNvSpPr>
            <a:spLocks noChangeArrowheads="1"/>
          </p:cNvSpPr>
          <p:nvPr/>
        </p:nvSpPr>
        <p:spPr bwMode="auto">
          <a:xfrm>
            <a:off x="2745580" y="4444094"/>
            <a:ext cx="509587" cy="470806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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81" name="Straight Arrow Connector 80"/>
          <p:cNvCxnSpPr>
            <a:stCxn id="57" idx="0"/>
            <a:endCxn id="80" idx="3"/>
          </p:cNvCxnSpPr>
          <p:nvPr/>
        </p:nvCxnSpPr>
        <p:spPr>
          <a:xfrm flipV="1">
            <a:off x="1898253" y="4845952"/>
            <a:ext cx="921954" cy="79284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58" idx="0"/>
            <a:endCxn id="80" idx="4"/>
          </p:cNvCxnSpPr>
          <p:nvPr/>
        </p:nvCxnSpPr>
        <p:spPr>
          <a:xfrm flipH="1" flipV="1">
            <a:off x="3000374" y="4914900"/>
            <a:ext cx="11510" cy="72390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7" name="Oval 8"/>
          <p:cNvSpPr>
            <a:spLocks noChangeArrowheads="1"/>
          </p:cNvSpPr>
          <p:nvPr/>
        </p:nvSpPr>
        <p:spPr bwMode="auto">
          <a:xfrm>
            <a:off x="3128961" y="3730851"/>
            <a:ext cx="509587" cy="470806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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88" name="Straight Arrow Connector 87"/>
          <p:cNvCxnSpPr>
            <a:stCxn id="59" idx="0"/>
            <a:endCxn id="87" idx="4"/>
          </p:cNvCxnSpPr>
          <p:nvPr/>
        </p:nvCxnSpPr>
        <p:spPr>
          <a:xfrm flipH="1" flipV="1">
            <a:off x="3383755" y="4201657"/>
            <a:ext cx="741760" cy="1437143"/>
          </a:xfrm>
          <a:prstGeom prst="straightConnector1">
            <a:avLst/>
          </a:prstGeom>
          <a:ln>
            <a:tailEnd type="oval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80" idx="7"/>
            <a:endCxn id="87" idx="3"/>
          </p:cNvCxnSpPr>
          <p:nvPr/>
        </p:nvCxnSpPr>
        <p:spPr>
          <a:xfrm flipV="1">
            <a:off x="3180540" y="4132709"/>
            <a:ext cx="23048" cy="38033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8" name="Oval 8"/>
          <p:cNvSpPr>
            <a:spLocks noChangeArrowheads="1"/>
          </p:cNvSpPr>
          <p:nvPr/>
        </p:nvSpPr>
        <p:spPr bwMode="auto">
          <a:xfrm>
            <a:off x="3738562" y="4444094"/>
            <a:ext cx="509587" cy="470806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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104" name="Straight Arrow Connector 103"/>
          <p:cNvCxnSpPr>
            <a:stCxn id="57" idx="0"/>
            <a:endCxn id="98" idx="3"/>
          </p:cNvCxnSpPr>
          <p:nvPr/>
        </p:nvCxnSpPr>
        <p:spPr>
          <a:xfrm flipV="1">
            <a:off x="1898253" y="4845952"/>
            <a:ext cx="1914936" cy="79284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59" idx="0"/>
            <a:endCxn id="98" idx="4"/>
          </p:cNvCxnSpPr>
          <p:nvPr/>
        </p:nvCxnSpPr>
        <p:spPr>
          <a:xfrm flipH="1" flipV="1">
            <a:off x="3993356" y="4914900"/>
            <a:ext cx="132159" cy="72390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42" idx="0"/>
            <a:endCxn id="7" idx="4"/>
          </p:cNvCxnSpPr>
          <p:nvPr/>
        </p:nvCxnSpPr>
        <p:spPr>
          <a:xfrm flipV="1">
            <a:off x="1014412" y="3518806"/>
            <a:ext cx="531018" cy="92528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71" idx="0"/>
            <a:endCxn id="7" idx="4"/>
          </p:cNvCxnSpPr>
          <p:nvPr/>
        </p:nvCxnSpPr>
        <p:spPr>
          <a:xfrm flipH="1" flipV="1">
            <a:off x="1545430" y="3518806"/>
            <a:ext cx="461963" cy="92528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87" idx="0"/>
            <a:endCxn id="10" idx="3"/>
          </p:cNvCxnSpPr>
          <p:nvPr/>
        </p:nvCxnSpPr>
        <p:spPr>
          <a:xfrm flipV="1">
            <a:off x="3383755" y="3436250"/>
            <a:ext cx="184165" cy="294601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98" idx="0"/>
            <a:endCxn id="10" idx="4"/>
          </p:cNvCxnSpPr>
          <p:nvPr/>
        </p:nvCxnSpPr>
        <p:spPr>
          <a:xfrm flipH="1" flipV="1">
            <a:off x="3748087" y="3505198"/>
            <a:ext cx="245269" cy="938896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48665" y="4322875"/>
            <a:ext cx="2297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1535735" y="4311875"/>
            <a:ext cx="2297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2512047" y="4328376"/>
            <a:ext cx="2297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3542108" y="4289134"/>
            <a:ext cx="2297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1079683" y="2849726"/>
            <a:ext cx="2297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2920006" y="3546185"/>
            <a:ext cx="2297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2484826" y="1592590"/>
            <a:ext cx="2297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3870721" y="2849726"/>
            <a:ext cx="2297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5638801" y="3214218"/>
            <a:ext cx="10858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I</a:t>
            </a:r>
            <a:r>
              <a:rPr lang="en-US" dirty="0" smtClean="0"/>
              <a:t> in CNF</a:t>
            </a:r>
            <a:endParaRPr lang="en-US" dirty="0"/>
          </a:p>
        </p:txBody>
      </p:sp>
      <p:cxnSp>
        <p:nvCxnSpPr>
          <p:cNvPr id="168" name="Straight Arrow Connector 167"/>
          <p:cNvCxnSpPr>
            <a:stCxn id="166" idx="3"/>
            <a:endCxn id="157" idx="1"/>
          </p:cNvCxnSpPr>
          <p:nvPr/>
        </p:nvCxnSpPr>
        <p:spPr>
          <a:xfrm>
            <a:off x="6724649" y="3398884"/>
            <a:ext cx="438151" cy="18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/>
              <p:cNvSpPr txBox="1"/>
              <p:nvPr/>
            </p:nvSpPr>
            <p:spPr>
              <a:xfrm>
                <a:off x="7162800" y="32025"/>
                <a:ext cx="1684244" cy="6771084"/>
              </a:xfrm>
              <a:prstGeom prst="rect">
                <a:avLst/>
              </a:prstGeom>
              <a:solidFill>
                <a:schemeClr val="lt1"/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Sup>
                        <m:sSubSup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/>
                      </m:sSubSup>
                    </m:oMath>
                  </m:oMathPara>
                </a14:m>
                <a:endParaRPr lang="en-US" sz="14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en-US" sz="14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  <m:sup/>
                    </m:sSubSup>
                  </m:oMath>
                </a14:m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/>
                      </m:sSubSup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en-US" sz="14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sub>
                      <m:sup/>
                    </m:sSubSup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i="1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  <m:sup/>
                      </m:sSubSup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sub>
                      <m:sup/>
                    </m:sSubSup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i="1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  <m:sup/>
                      </m:sSubSup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𝑑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en-US" sz="14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4</m:t>
                        </m:r>
                      </m:sub>
                      <m:sup/>
                    </m:sSubSup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𝑒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𝑔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/>
                      </a:rPr>
                      <m:t>𝑑</m:t>
                    </m:r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𝑒</m:t>
                    </m:r>
                  </m:oMath>
                </a14:m>
                <a:endParaRPr lang="en-US" sz="14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h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𝑔</m:t>
                    </m:r>
                  </m:oMath>
                </a14:m>
                <a:endParaRPr lang="en-US" sz="14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h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/>
                        <a:ea typeface="Cambria Math"/>
                      </a:rPr>
                      <m:t>𝑒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/>
                        <a:ea typeface="Cambria Math"/>
                      </a:rPr>
                      <m:t>𝑔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157" name="TextBox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2025"/>
                <a:ext cx="1684244" cy="67710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21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42" grpId="0" animBg="1"/>
      <p:bldP spid="57" grpId="0" animBg="1"/>
      <p:bldP spid="58" grpId="0" animBg="1"/>
      <p:bldP spid="59" grpId="0" animBg="1"/>
      <p:bldP spid="71" grpId="0" animBg="1"/>
      <p:bldP spid="80" grpId="0" animBg="1"/>
      <p:bldP spid="87" grpId="0" animBg="1"/>
      <p:bldP spid="98" grpId="0" animBg="1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 animBg="1"/>
      <p:bldP spid="1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/>
          <p:cNvSpPr/>
          <p:nvPr/>
        </p:nvSpPr>
        <p:spPr>
          <a:xfrm>
            <a:off x="94434" y="3381375"/>
            <a:ext cx="8163741" cy="2419350"/>
          </a:xfrm>
          <a:custGeom>
            <a:avLst/>
            <a:gdLst>
              <a:gd name="connsiteX0" fmla="*/ 48441 w 8163741"/>
              <a:gd name="connsiteY0" fmla="*/ 161925 h 2419350"/>
              <a:gd name="connsiteX1" fmla="*/ 29391 w 8163741"/>
              <a:gd name="connsiteY1" fmla="*/ 352425 h 2419350"/>
              <a:gd name="connsiteX2" fmla="*/ 10341 w 8163741"/>
              <a:gd name="connsiteY2" fmla="*/ 457200 h 2419350"/>
              <a:gd name="connsiteX3" fmla="*/ 19866 w 8163741"/>
              <a:gd name="connsiteY3" fmla="*/ 723900 h 2419350"/>
              <a:gd name="connsiteX4" fmla="*/ 29391 w 8163741"/>
              <a:gd name="connsiteY4" fmla="*/ 866775 h 2419350"/>
              <a:gd name="connsiteX5" fmla="*/ 48441 w 8163741"/>
              <a:gd name="connsiteY5" fmla="*/ 962025 h 2419350"/>
              <a:gd name="connsiteX6" fmla="*/ 57966 w 8163741"/>
              <a:gd name="connsiteY6" fmla="*/ 1009650 h 2419350"/>
              <a:gd name="connsiteX7" fmla="*/ 67491 w 8163741"/>
              <a:gd name="connsiteY7" fmla="*/ 1095375 h 2419350"/>
              <a:gd name="connsiteX8" fmla="*/ 86541 w 8163741"/>
              <a:gd name="connsiteY8" fmla="*/ 1133475 h 2419350"/>
              <a:gd name="connsiteX9" fmla="*/ 105591 w 8163741"/>
              <a:gd name="connsiteY9" fmla="*/ 1209675 h 2419350"/>
              <a:gd name="connsiteX10" fmla="*/ 124641 w 8163741"/>
              <a:gd name="connsiteY10" fmla="*/ 1238250 h 2419350"/>
              <a:gd name="connsiteX11" fmla="*/ 143691 w 8163741"/>
              <a:gd name="connsiteY11" fmla="*/ 1333500 h 2419350"/>
              <a:gd name="connsiteX12" fmla="*/ 172266 w 8163741"/>
              <a:gd name="connsiteY12" fmla="*/ 1400175 h 2419350"/>
              <a:gd name="connsiteX13" fmla="*/ 181791 w 8163741"/>
              <a:gd name="connsiteY13" fmla="*/ 1428750 h 2419350"/>
              <a:gd name="connsiteX14" fmla="*/ 210366 w 8163741"/>
              <a:gd name="connsiteY14" fmla="*/ 1495425 h 2419350"/>
              <a:gd name="connsiteX15" fmla="*/ 229416 w 8163741"/>
              <a:gd name="connsiteY15" fmla="*/ 1552575 h 2419350"/>
              <a:gd name="connsiteX16" fmla="*/ 305616 w 8163741"/>
              <a:gd name="connsiteY16" fmla="*/ 1666875 h 2419350"/>
              <a:gd name="connsiteX17" fmla="*/ 343716 w 8163741"/>
              <a:gd name="connsiteY17" fmla="*/ 1714500 h 2419350"/>
              <a:gd name="connsiteX18" fmla="*/ 362766 w 8163741"/>
              <a:gd name="connsiteY18" fmla="*/ 1752600 h 2419350"/>
              <a:gd name="connsiteX19" fmla="*/ 391341 w 8163741"/>
              <a:gd name="connsiteY19" fmla="*/ 1790700 h 2419350"/>
              <a:gd name="connsiteX20" fmla="*/ 410391 w 8163741"/>
              <a:gd name="connsiteY20" fmla="*/ 1819275 h 2419350"/>
              <a:gd name="connsiteX21" fmla="*/ 477066 w 8163741"/>
              <a:gd name="connsiteY21" fmla="*/ 1885950 h 2419350"/>
              <a:gd name="connsiteX22" fmla="*/ 543741 w 8163741"/>
              <a:gd name="connsiteY22" fmla="*/ 1933575 h 2419350"/>
              <a:gd name="connsiteX23" fmla="*/ 600891 w 8163741"/>
              <a:gd name="connsiteY23" fmla="*/ 1981200 h 2419350"/>
              <a:gd name="connsiteX24" fmla="*/ 638991 w 8163741"/>
              <a:gd name="connsiteY24" fmla="*/ 2009775 h 2419350"/>
              <a:gd name="connsiteX25" fmla="*/ 686616 w 8163741"/>
              <a:gd name="connsiteY25" fmla="*/ 2038350 h 2419350"/>
              <a:gd name="connsiteX26" fmla="*/ 753291 w 8163741"/>
              <a:gd name="connsiteY26" fmla="*/ 2076450 h 2419350"/>
              <a:gd name="connsiteX27" fmla="*/ 781866 w 8163741"/>
              <a:gd name="connsiteY27" fmla="*/ 2095500 h 2419350"/>
              <a:gd name="connsiteX28" fmla="*/ 839016 w 8163741"/>
              <a:gd name="connsiteY28" fmla="*/ 2114550 h 2419350"/>
              <a:gd name="connsiteX29" fmla="*/ 877116 w 8163741"/>
              <a:gd name="connsiteY29" fmla="*/ 2133600 h 2419350"/>
              <a:gd name="connsiteX30" fmla="*/ 934266 w 8163741"/>
              <a:gd name="connsiteY30" fmla="*/ 2143125 h 2419350"/>
              <a:gd name="connsiteX31" fmla="*/ 991416 w 8163741"/>
              <a:gd name="connsiteY31" fmla="*/ 2162175 h 2419350"/>
              <a:gd name="connsiteX32" fmla="*/ 1048566 w 8163741"/>
              <a:gd name="connsiteY32" fmla="*/ 2171700 h 2419350"/>
              <a:gd name="connsiteX33" fmla="*/ 1105716 w 8163741"/>
              <a:gd name="connsiteY33" fmla="*/ 2190750 h 2419350"/>
              <a:gd name="connsiteX34" fmla="*/ 1191441 w 8163741"/>
              <a:gd name="connsiteY34" fmla="*/ 2209800 h 2419350"/>
              <a:gd name="connsiteX35" fmla="*/ 1286691 w 8163741"/>
              <a:gd name="connsiteY35" fmla="*/ 2238375 h 2419350"/>
              <a:gd name="connsiteX36" fmla="*/ 1315266 w 8163741"/>
              <a:gd name="connsiteY36" fmla="*/ 2247900 h 2419350"/>
              <a:gd name="connsiteX37" fmla="*/ 1362891 w 8163741"/>
              <a:gd name="connsiteY37" fmla="*/ 2257425 h 2419350"/>
              <a:gd name="connsiteX38" fmla="*/ 1391466 w 8163741"/>
              <a:gd name="connsiteY38" fmla="*/ 2266950 h 2419350"/>
              <a:gd name="connsiteX39" fmla="*/ 1448616 w 8163741"/>
              <a:gd name="connsiteY39" fmla="*/ 2276475 h 2419350"/>
              <a:gd name="connsiteX40" fmla="*/ 1639116 w 8163741"/>
              <a:gd name="connsiteY40" fmla="*/ 2295525 h 2419350"/>
              <a:gd name="connsiteX41" fmla="*/ 1724841 w 8163741"/>
              <a:gd name="connsiteY41" fmla="*/ 2314575 h 2419350"/>
              <a:gd name="connsiteX42" fmla="*/ 1781991 w 8163741"/>
              <a:gd name="connsiteY42" fmla="*/ 2324100 h 2419350"/>
              <a:gd name="connsiteX43" fmla="*/ 1905816 w 8163741"/>
              <a:gd name="connsiteY43" fmla="*/ 2352675 h 2419350"/>
              <a:gd name="connsiteX44" fmla="*/ 2001066 w 8163741"/>
              <a:gd name="connsiteY44" fmla="*/ 2362200 h 2419350"/>
              <a:gd name="connsiteX45" fmla="*/ 2239191 w 8163741"/>
              <a:gd name="connsiteY45" fmla="*/ 2390775 h 2419350"/>
              <a:gd name="connsiteX46" fmla="*/ 2267766 w 8163741"/>
              <a:gd name="connsiteY46" fmla="*/ 2400300 h 2419350"/>
              <a:gd name="connsiteX47" fmla="*/ 2486841 w 8163741"/>
              <a:gd name="connsiteY47" fmla="*/ 2419350 h 2419350"/>
              <a:gd name="connsiteX48" fmla="*/ 3744141 w 8163741"/>
              <a:gd name="connsiteY48" fmla="*/ 2409825 h 2419350"/>
              <a:gd name="connsiteX49" fmla="*/ 3972741 w 8163741"/>
              <a:gd name="connsiteY49" fmla="*/ 2390775 h 2419350"/>
              <a:gd name="connsiteX50" fmla="*/ 4515666 w 8163741"/>
              <a:gd name="connsiteY50" fmla="*/ 2400300 h 2419350"/>
              <a:gd name="connsiteX51" fmla="*/ 5258616 w 8163741"/>
              <a:gd name="connsiteY51" fmla="*/ 2381250 h 2419350"/>
              <a:gd name="connsiteX52" fmla="*/ 5306241 w 8163741"/>
              <a:gd name="connsiteY52" fmla="*/ 2371725 h 2419350"/>
              <a:gd name="connsiteX53" fmla="*/ 5430066 w 8163741"/>
              <a:gd name="connsiteY53" fmla="*/ 2362200 h 2419350"/>
              <a:gd name="connsiteX54" fmla="*/ 5487216 w 8163741"/>
              <a:gd name="connsiteY54" fmla="*/ 2343150 h 2419350"/>
              <a:gd name="connsiteX55" fmla="*/ 5525316 w 8163741"/>
              <a:gd name="connsiteY55" fmla="*/ 2333625 h 2419350"/>
              <a:gd name="connsiteX56" fmla="*/ 5572941 w 8163741"/>
              <a:gd name="connsiteY56" fmla="*/ 2324100 h 2419350"/>
              <a:gd name="connsiteX57" fmla="*/ 5620566 w 8163741"/>
              <a:gd name="connsiteY57" fmla="*/ 2305050 h 2419350"/>
              <a:gd name="connsiteX58" fmla="*/ 5839641 w 8163741"/>
              <a:gd name="connsiteY58" fmla="*/ 2286000 h 2419350"/>
              <a:gd name="connsiteX59" fmla="*/ 6049191 w 8163741"/>
              <a:gd name="connsiteY59" fmla="*/ 2266950 h 2419350"/>
              <a:gd name="connsiteX60" fmla="*/ 6525441 w 8163741"/>
              <a:gd name="connsiteY60" fmla="*/ 2276475 h 2419350"/>
              <a:gd name="connsiteX61" fmla="*/ 6573066 w 8163741"/>
              <a:gd name="connsiteY61" fmla="*/ 2286000 h 2419350"/>
              <a:gd name="connsiteX62" fmla="*/ 6696891 w 8163741"/>
              <a:gd name="connsiteY62" fmla="*/ 2305050 h 2419350"/>
              <a:gd name="connsiteX63" fmla="*/ 6839766 w 8163741"/>
              <a:gd name="connsiteY63" fmla="*/ 2314575 h 2419350"/>
              <a:gd name="connsiteX64" fmla="*/ 6925491 w 8163741"/>
              <a:gd name="connsiteY64" fmla="*/ 2324100 h 2419350"/>
              <a:gd name="connsiteX65" fmla="*/ 7220766 w 8163741"/>
              <a:gd name="connsiteY65" fmla="*/ 2343150 h 2419350"/>
              <a:gd name="connsiteX66" fmla="*/ 7296966 w 8163741"/>
              <a:gd name="connsiteY66" fmla="*/ 2352675 h 2419350"/>
              <a:gd name="connsiteX67" fmla="*/ 7354116 w 8163741"/>
              <a:gd name="connsiteY67" fmla="*/ 2362200 h 2419350"/>
              <a:gd name="connsiteX68" fmla="*/ 7449366 w 8163741"/>
              <a:gd name="connsiteY68" fmla="*/ 2371725 h 2419350"/>
              <a:gd name="connsiteX69" fmla="*/ 7506516 w 8163741"/>
              <a:gd name="connsiteY69" fmla="*/ 2381250 h 2419350"/>
              <a:gd name="connsiteX70" fmla="*/ 7668441 w 8163741"/>
              <a:gd name="connsiteY70" fmla="*/ 2390775 h 2419350"/>
              <a:gd name="connsiteX71" fmla="*/ 7782741 w 8163741"/>
              <a:gd name="connsiteY71" fmla="*/ 2400300 h 2419350"/>
              <a:gd name="connsiteX72" fmla="*/ 7916091 w 8163741"/>
              <a:gd name="connsiteY72" fmla="*/ 2381250 h 2419350"/>
              <a:gd name="connsiteX73" fmla="*/ 7982766 w 8163741"/>
              <a:gd name="connsiteY73" fmla="*/ 2305050 h 2419350"/>
              <a:gd name="connsiteX74" fmla="*/ 8039916 w 8163741"/>
              <a:gd name="connsiteY74" fmla="*/ 2209800 h 2419350"/>
              <a:gd name="connsiteX75" fmla="*/ 8068491 w 8163741"/>
              <a:gd name="connsiteY75" fmla="*/ 2162175 h 2419350"/>
              <a:gd name="connsiteX76" fmla="*/ 8097066 w 8163741"/>
              <a:gd name="connsiteY76" fmla="*/ 2085975 h 2419350"/>
              <a:gd name="connsiteX77" fmla="*/ 8144691 w 8163741"/>
              <a:gd name="connsiteY77" fmla="*/ 2000250 h 2419350"/>
              <a:gd name="connsiteX78" fmla="*/ 8154216 w 8163741"/>
              <a:gd name="connsiteY78" fmla="*/ 1924050 h 2419350"/>
              <a:gd name="connsiteX79" fmla="*/ 8163741 w 8163741"/>
              <a:gd name="connsiteY79" fmla="*/ 1895475 h 2419350"/>
              <a:gd name="connsiteX80" fmla="*/ 8135166 w 8163741"/>
              <a:gd name="connsiteY80" fmla="*/ 1714500 h 2419350"/>
              <a:gd name="connsiteX81" fmla="*/ 8116116 w 8163741"/>
              <a:gd name="connsiteY81" fmla="*/ 1676400 h 2419350"/>
              <a:gd name="connsiteX82" fmla="*/ 8097066 w 8163741"/>
              <a:gd name="connsiteY82" fmla="*/ 1628775 h 2419350"/>
              <a:gd name="connsiteX83" fmla="*/ 8068491 w 8163741"/>
              <a:gd name="connsiteY83" fmla="*/ 1571625 h 2419350"/>
              <a:gd name="connsiteX84" fmla="*/ 8049441 w 8163741"/>
              <a:gd name="connsiteY84" fmla="*/ 1466850 h 2419350"/>
              <a:gd name="connsiteX85" fmla="*/ 8020866 w 8163741"/>
              <a:gd name="connsiteY85" fmla="*/ 1381125 h 2419350"/>
              <a:gd name="connsiteX86" fmla="*/ 8001816 w 8163741"/>
              <a:gd name="connsiteY86" fmla="*/ 1352550 h 2419350"/>
              <a:gd name="connsiteX87" fmla="*/ 7973241 w 8163741"/>
              <a:gd name="connsiteY87" fmla="*/ 1304925 h 2419350"/>
              <a:gd name="connsiteX88" fmla="*/ 7877991 w 8163741"/>
              <a:gd name="connsiteY88" fmla="*/ 1219200 h 2419350"/>
              <a:gd name="connsiteX89" fmla="*/ 7830366 w 8163741"/>
              <a:gd name="connsiteY89" fmla="*/ 1171575 h 2419350"/>
              <a:gd name="connsiteX90" fmla="*/ 7773216 w 8163741"/>
              <a:gd name="connsiteY90" fmla="*/ 1123950 h 2419350"/>
              <a:gd name="connsiteX91" fmla="*/ 7677966 w 8163741"/>
              <a:gd name="connsiteY91" fmla="*/ 1028700 h 2419350"/>
              <a:gd name="connsiteX92" fmla="*/ 7639866 w 8163741"/>
              <a:gd name="connsiteY92" fmla="*/ 990600 h 2419350"/>
              <a:gd name="connsiteX93" fmla="*/ 7535091 w 8163741"/>
              <a:gd name="connsiteY93" fmla="*/ 914400 h 2419350"/>
              <a:gd name="connsiteX94" fmla="*/ 7468416 w 8163741"/>
              <a:gd name="connsiteY94" fmla="*/ 866775 h 2419350"/>
              <a:gd name="connsiteX95" fmla="*/ 7439841 w 8163741"/>
              <a:gd name="connsiteY95" fmla="*/ 857250 h 2419350"/>
              <a:gd name="connsiteX96" fmla="*/ 7401741 w 8163741"/>
              <a:gd name="connsiteY96" fmla="*/ 838200 h 2419350"/>
              <a:gd name="connsiteX97" fmla="*/ 7373166 w 8163741"/>
              <a:gd name="connsiteY97" fmla="*/ 809625 h 2419350"/>
              <a:gd name="connsiteX98" fmla="*/ 7325541 w 8163741"/>
              <a:gd name="connsiteY98" fmla="*/ 800100 h 2419350"/>
              <a:gd name="connsiteX99" fmla="*/ 7268391 w 8163741"/>
              <a:gd name="connsiteY99" fmla="*/ 771525 h 2419350"/>
              <a:gd name="connsiteX100" fmla="*/ 7230291 w 8163741"/>
              <a:gd name="connsiteY100" fmla="*/ 752475 h 2419350"/>
              <a:gd name="connsiteX101" fmla="*/ 7154091 w 8163741"/>
              <a:gd name="connsiteY101" fmla="*/ 733425 h 2419350"/>
              <a:gd name="connsiteX102" fmla="*/ 7106466 w 8163741"/>
              <a:gd name="connsiteY102" fmla="*/ 714375 h 2419350"/>
              <a:gd name="connsiteX103" fmla="*/ 7030266 w 8163741"/>
              <a:gd name="connsiteY103" fmla="*/ 695325 h 2419350"/>
              <a:gd name="connsiteX104" fmla="*/ 6887391 w 8163741"/>
              <a:gd name="connsiteY104" fmla="*/ 647700 h 2419350"/>
              <a:gd name="connsiteX105" fmla="*/ 6287316 w 8163741"/>
              <a:gd name="connsiteY105" fmla="*/ 638175 h 2419350"/>
              <a:gd name="connsiteX106" fmla="*/ 6201591 w 8163741"/>
              <a:gd name="connsiteY106" fmla="*/ 628650 h 2419350"/>
              <a:gd name="connsiteX107" fmla="*/ 6173016 w 8163741"/>
              <a:gd name="connsiteY107" fmla="*/ 619125 h 2419350"/>
              <a:gd name="connsiteX108" fmla="*/ 6115866 w 8163741"/>
              <a:gd name="connsiteY108" fmla="*/ 609600 h 2419350"/>
              <a:gd name="connsiteX109" fmla="*/ 6001566 w 8163741"/>
              <a:gd name="connsiteY109" fmla="*/ 590550 h 2419350"/>
              <a:gd name="connsiteX110" fmla="*/ 5896791 w 8163741"/>
              <a:gd name="connsiteY110" fmla="*/ 561975 h 2419350"/>
              <a:gd name="connsiteX111" fmla="*/ 5839641 w 8163741"/>
              <a:gd name="connsiteY111" fmla="*/ 542925 h 2419350"/>
              <a:gd name="connsiteX112" fmla="*/ 5782491 w 8163741"/>
              <a:gd name="connsiteY112" fmla="*/ 523875 h 2419350"/>
              <a:gd name="connsiteX113" fmla="*/ 5706291 w 8163741"/>
              <a:gd name="connsiteY113" fmla="*/ 495300 h 2419350"/>
              <a:gd name="connsiteX114" fmla="*/ 5601516 w 8163741"/>
              <a:gd name="connsiteY114" fmla="*/ 438150 h 2419350"/>
              <a:gd name="connsiteX115" fmla="*/ 5572941 w 8163741"/>
              <a:gd name="connsiteY115" fmla="*/ 428625 h 2419350"/>
              <a:gd name="connsiteX116" fmla="*/ 5534841 w 8163741"/>
              <a:gd name="connsiteY116" fmla="*/ 419100 h 2419350"/>
              <a:gd name="connsiteX117" fmla="*/ 5496741 w 8163741"/>
              <a:gd name="connsiteY117" fmla="*/ 400050 h 2419350"/>
              <a:gd name="connsiteX118" fmla="*/ 5468166 w 8163741"/>
              <a:gd name="connsiteY118" fmla="*/ 381000 h 2419350"/>
              <a:gd name="connsiteX119" fmla="*/ 5391966 w 8163741"/>
              <a:gd name="connsiteY119" fmla="*/ 361950 h 2419350"/>
              <a:gd name="connsiteX120" fmla="*/ 5315766 w 8163741"/>
              <a:gd name="connsiteY120" fmla="*/ 333375 h 2419350"/>
              <a:gd name="connsiteX121" fmla="*/ 5287191 w 8163741"/>
              <a:gd name="connsiteY121" fmla="*/ 314325 h 2419350"/>
              <a:gd name="connsiteX122" fmla="*/ 5134791 w 8163741"/>
              <a:gd name="connsiteY122" fmla="*/ 295275 h 2419350"/>
              <a:gd name="connsiteX123" fmla="*/ 5020491 w 8163741"/>
              <a:gd name="connsiteY123" fmla="*/ 257175 h 2419350"/>
              <a:gd name="connsiteX124" fmla="*/ 4887141 w 8163741"/>
              <a:gd name="connsiteY124" fmla="*/ 228600 h 2419350"/>
              <a:gd name="connsiteX125" fmla="*/ 4801416 w 8163741"/>
              <a:gd name="connsiteY125" fmla="*/ 209550 h 2419350"/>
              <a:gd name="connsiteX126" fmla="*/ 4734741 w 8163741"/>
              <a:gd name="connsiteY126" fmla="*/ 190500 h 2419350"/>
              <a:gd name="connsiteX127" fmla="*/ 4601391 w 8163741"/>
              <a:gd name="connsiteY127" fmla="*/ 142875 h 2419350"/>
              <a:gd name="connsiteX128" fmla="*/ 4439466 w 8163741"/>
              <a:gd name="connsiteY128" fmla="*/ 123825 h 2419350"/>
              <a:gd name="connsiteX129" fmla="*/ 4363266 w 8163741"/>
              <a:gd name="connsiteY129" fmla="*/ 104775 h 2419350"/>
              <a:gd name="connsiteX130" fmla="*/ 4334691 w 8163741"/>
              <a:gd name="connsiteY130" fmla="*/ 95250 h 2419350"/>
              <a:gd name="connsiteX131" fmla="*/ 4287066 w 8163741"/>
              <a:gd name="connsiteY131" fmla="*/ 85725 h 2419350"/>
              <a:gd name="connsiteX132" fmla="*/ 4248966 w 8163741"/>
              <a:gd name="connsiteY132" fmla="*/ 76200 h 2419350"/>
              <a:gd name="connsiteX133" fmla="*/ 4163241 w 8163741"/>
              <a:gd name="connsiteY133" fmla="*/ 66675 h 2419350"/>
              <a:gd name="connsiteX134" fmla="*/ 4039416 w 8163741"/>
              <a:gd name="connsiteY134" fmla="*/ 47625 h 2419350"/>
              <a:gd name="connsiteX135" fmla="*/ 4010841 w 8163741"/>
              <a:gd name="connsiteY135" fmla="*/ 38100 h 2419350"/>
              <a:gd name="connsiteX136" fmla="*/ 3953691 w 8163741"/>
              <a:gd name="connsiteY136" fmla="*/ 28575 h 2419350"/>
              <a:gd name="connsiteX137" fmla="*/ 3906066 w 8163741"/>
              <a:gd name="connsiteY137" fmla="*/ 19050 h 2419350"/>
              <a:gd name="connsiteX138" fmla="*/ 3801291 w 8163741"/>
              <a:gd name="connsiteY138" fmla="*/ 9525 h 2419350"/>
              <a:gd name="connsiteX139" fmla="*/ 3763191 w 8163741"/>
              <a:gd name="connsiteY139" fmla="*/ 0 h 2419350"/>
              <a:gd name="connsiteX140" fmla="*/ 3201216 w 8163741"/>
              <a:gd name="connsiteY140" fmla="*/ 9525 h 2419350"/>
              <a:gd name="connsiteX141" fmla="*/ 2496366 w 8163741"/>
              <a:gd name="connsiteY141" fmla="*/ 0 h 2419350"/>
              <a:gd name="connsiteX142" fmla="*/ 1896291 w 8163741"/>
              <a:gd name="connsiteY142" fmla="*/ 9525 h 2419350"/>
              <a:gd name="connsiteX143" fmla="*/ 1839141 w 8163741"/>
              <a:gd name="connsiteY143" fmla="*/ 19050 h 2419350"/>
              <a:gd name="connsiteX144" fmla="*/ 1734366 w 8163741"/>
              <a:gd name="connsiteY144" fmla="*/ 28575 h 2419350"/>
              <a:gd name="connsiteX145" fmla="*/ 1658166 w 8163741"/>
              <a:gd name="connsiteY145" fmla="*/ 47625 h 2419350"/>
              <a:gd name="connsiteX146" fmla="*/ 1581966 w 8163741"/>
              <a:gd name="connsiteY146" fmla="*/ 57150 h 2419350"/>
              <a:gd name="connsiteX147" fmla="*/ 1515291 w 8163741"/>
              <a:gd name="connsiteY147" fmla="*/ 66675 h 2419350"/>
              <a:gd name="connsiteX148" fmla="*/ 1439091 w 8163741"/>
              <a:gd name="connsiteY148" fmla="*/ 76200 h 2419350"/>
              <a:gd name="connsiteX149" fmla="*/ 1381941 w 8163741"/>
              <a:gd name="connsiteY149" fmla="*/ 85725 h 2419350"/>
              <a:gd name="connsiteX150" fmla="*/ 1315266 w 8163741"/>
              <a:gd name="connsiteY150" fmla="*/ 95250 h 2419350"/>
              <a:gd name="connsiteX151" fmla="*/ 1267641 w 8163741"/>
              <a:gd name="connsiteY151" fmla="*/ 104775 h 2419350"/>
              <a:gd name="connsiteX152" fmla="*/ 1172391 w 8163741"/>
              <a:gd name="connsiteY152" fmla="*/ 114300 h 2419350"/>
              <a:gd name="connsiteX153" fmla="*/ 991416 w 8163741"/>
              <a:gd name="connsiteY153" fmla="*/ 133350 h 2419350"/>
              <a:gd name="connsiteX154" fmla="*/ 819966 w 8163741"/>
              <a:gd name="connsiteY154" fmla="*/ 123825 h 2419350"/>
              <a:gd name="connsiteX155" fmla="*/ 791391 w 8163741"/>
              <a:gd name="connsiteY155" fmla="*/ 114300 h 2419350"/>
              <a:gd name="connsiteX156" fmla="*/ 648516 w 8163741"/>
              <a:gd name="connsiteY156" fmla="*/ 95250 h 2419350"/>
              <a:gd name="connsiteX157" fmla="*/ 610416 w 8163741"/>
              <a:gd name="connsiteY157" fmla="*/ 85725 h 2419350"/>
              <a:gd name="connsiteX158" fmla="*/ 191316 w 8163741"/>
              <a:gd name="connsiteY158" fmla="*/ 85725 h 2419350"/>
              <a:gd name="connsiteX159" fmla="*/ 134166 w 8163741"/>
              <a:gd name="connsiteY159" fmla="*/ 95250 h 2419350"/>
              <a:gd name="connsiteX160" fmla="*/ 67491 w 8163741"/>
              <a:gd name="connsiteY160" fmla="*/ 123825 h 2419350"/>
              <a:gd name="connsiteX161" fmla="*/ 10341 w 8163741"/>
              <a:gd name="connsiteY161" fmla="*/ 161925 h 2419350"/>
              <a:gd name="connsiteX162" fmla="*/ 816 w 8163741"/>
              <a:gd name="connsiteY162" fmla="*/ 190500 h 2419350"/>
              <a:gd name="connsiteX163" fmla="*/ 48441 w 8163741"/>
              <a:gd name="connsiteY163" fmla="*/ 161925 h 241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8163741" h="2419350">
                <a:moveTo>
                  <a:pt x="48441" y="161925"/>
                </a:moveTo>
                <a:cubicBezTo>
                  <a:pt x="53203" y="188912"/>
                  <a:pt x="37558" y="289133"/>
                  <a:pt x="29391" y="352425"/>
                </a:cubicBezTo>
                <a:cubicBezTo>
                  <a:pt x="24848" y="387631"/>
                  <a:pt x="11251" y="421714"/>
                  <a:pt x="10341" y="457200"/>
                </a:cubicBezTo>
                <a:cubicBezTo>
                  <a:pt x="8061" y="546127"/>
                  <a:pt x="15733" y="635039"/>
                  <a:pt x="19866" y="723900"/>
                </a:cubicBezTo>
                <a:cubicBezTo>
                  <a:pt x="22084" y="771579"/>
                  <a:pt x="24866" y="819259"/>
                  <a:pt x="29391" y="866775"/>
                </a:cubicBezTo>
                <a:cubicBezTo>
                  <a:pt x="34057" y="915770"/>
                  <a:pt x="38984" y="919470"/>
                  <a:pt x="48441" y="962025"/>
                </a:cubicBezTo>
                <a:cubicBezTo>
                  <a:pt x="51953" y="977829"/>
                  <a:pt x="55676" y="993623"/>
                  <a:pt x="57966" y="1009650"/>
                </a:cubicBezTo>
                <a:cubicBezTo>
                  <a:pt x="62032" y="1038112"/>
                  <a:pt x="61026" y="1067360"/>
                  <a:pt x="67491" y="1095375"/>
                </a:cubicBezTo>
                <a:cubicBezTo>
                  <a:pt x="70684" y="1109210"/>
                  <a:pt x="80191" y="1120775"/>
                  <a:pt x="86541" y="1133475"/>
                </a:cubicBezTo>
                <a:cubicBezTo>
                  <a:pt x="90164" y="1151589"/>
                  <a:pt x="95828" y="1190149"/>
                  <a:pt x="105591" y="1209675"/>
                </a:cubicBezTo>
                <a:cubicBezTo>
                  <a:pt x="110711" y="1219914"/>
                  <a:pt x="118291" y="1228725"/>
                  <a:pt x="124641" y="1238250"/>
                </a:cubicBezTo>
                <a:cubicBezTo>
                  <a:pt x="130991" y="1270000"/>
                  <a:pt x="130936" y="1303739"/>
                  <a:pt x="143691" y="1333500"/>
                </a:cubicBezTo>
                <a:cubicBezTo>
                  <a:pt x="153216" y="1355725"/>
                  <a:pt x="163286" y="1377724"/>
                  <a:pt x="172266" y="1400175"/>
                </a:cubicBezTo>
                <a:cubicBezTo>
                  <a:pt x="175995" y="1409497"/>
                  <a:pt x="178062" y="1419428"/>
                  <a:pt x="181791" y="1428750"/>
                </a:cubicBezTo>
                <a:cubicBezTo>
                  <a:pt x="190771" y="1451201"/>
                  <a:pt x="201686" y="1472857"/>
                  <a:pt x="210366" y="1495425"/>
                </a:cubicBezTo>
                <a:cubicBezTo>
                  <a:pt x="217574" y="1514167"/>
                  <a:pt x="219453" y="1535140"/>
                  <a:pt x="229416" y="1552575"/>
                </a:cubicBezTo>
                <a:cubicBezTo>
                  <a:pt x="277602" y="1636901"/>
                  <a:pt x="251525" y="1599262"/>
                  <a:pt x="305616" y="1666875"/>
                </a:cubicBezTo>
                <a:cubicBezTo>
                  <a:pt x="328358" y="1735100"/>
                  <a:pt x="295845" y="1657055"/>
                  <a:pt x="343716" y="1714500"/>
                </a:cubicBezTo>
                <a:cubicBezTo>
                  <a:pt x="352806" y="1725408"/>
                  <a:pt x="355241" y="1740559"/>
                  <a:pt x="362766" y="1752600"/>
                </a:cubicBezTo>
                <a:cubicBezTo>
                  <a:pt x="371180" y="1766062"/>
                  <a:pt x="382114" y="1777782"/>
                  <a:pt x="391341" y="1790700"/>
                </a:cubicBezTo>
                <a:cubicBezTo>
                  <a:pt x="397995" y="1800015"/>
                  <a:pt x="402733" y="1810766"/>
                  <a:pt x="410391" y="1819275"/>
                </a:cubicBezTo>
                <a:cubicBezTo>
                  <a:pt x="431417" y="1842637"/>
                  <a:pt x="454841" y="1863725"/>
                  <a:pt x="477066" y="1885950"/>
                </a:cubicBezTo>
                <a:cubicBezTo>
                  <a:pt x="522266" y="1931150"/>
                  <a:pt x="498127" y="1918370"/>
                  <a:pt x="543741" y="1933575"/>
                </a:cubicBezTo>
                <a:cubicBezTo>
                  <a:pt x="576235" y="1982315"/>
                  <a:pt x="545646" y="1946672"/>
                  <a:pt x="600891" y="1981200"/>
                </a:cubicBezTo>
                <a:cubicBezTo>
                  <a:pt x="614353" y="1989614"/>
                  <a:pt x="625782" y="2000969"/>
                  <a:pt x="638991" y="2009775"/>
                </a:cubicBezTo>
                <a:cubicBezTo>
                  <a:pt x="654395" y="2020044"/>
                  <a:pt x="671212" y="2028081"/>
                  <a:pt x="686616" y="2038350"/>
                </a:cubicBezTo>
                <a:cubicBezTo>
                  <a:pt x="824808" y="2130478"/>
                  <a:pt x="651432" y="2025521"/>
                  <a:pt x="753291" y="2076450"/>
                </a:cubicBezTo>
                <a:cubicBezTo>
                  <a:pt x="763530" y="2081570"/>
                  <a:pt x="771405" y="2090851"/>
                  <a:pt x="781866" y="2095500"/>
                </a:cubicBezTo>
                <a:cubicBezTo>
                  <a:pt x="800216" y="2103655"/>
                  <a:pt x="820372" y="2107092"/>
                  <a:pt x="839016" y="2114550"/>
                </a:cubicBezTo>
                <a:cubicBezTo>
                  <a:pt x="852199" y="2119823"/>
                  <a:pt x="863516" y="2129520"/>
                  <a:pt x="877116" y="2133600"/>
                </a:cubicBezTo>
                <a:cubicBezTo>
                  <a:pt x="895614" y="2139149"/>
                  <a:pt x="915530" y="2138441"/>
                  <a:pt x="934266" y="2143125"/>
                </a:cubicBezTo>
                <a:cubicBezTo>
                  <a:pt x="953747" y="2147995"/>
                  <a:pt x="971935" y="2157305"/>
                  <a:pt x="991416" y="2162175"/>
                </a:cubicBezTo>
                <a:cubicBezTo>
                  <a:pt x="1010152" y="2166859"/>
                  <a:pt x="1029830" y="2167016"/>
                  <a:pt x="1048566" y="2171700"/>
                </a:cubicBezTo>
                <a:cubicBezTo>
                  <a:pt x="1068047" y="2176570"/>
                  <a:pt x="1086482" y="2184980"/>
                  <a:pt x="1105716" y="2190750"/>
                </a:cubicBezTo>
                <a:cubicBezTo>
                  <a:pt x="1132619" y="2198821"/>
                  <a:pt x="1164250" y="2204362"/>
                  <a:pt x="1191441" y="2209800"/>
                </a:cubicBezTo>
                <a:cubicBezTo>
                  <a:pt x="1257278" y="2242718"/>
                  <a:pt x="1201304" y="2219400"/>
                  <a:pt x="1286691" y="2238375"/>
                </a:cubicBezTo>
                <a:cubicBezTo>
                  <a:pt x="1296492" y="2240553"/>
                  <a:pt x="1305526" y="2245465"/>
                  <a:pt x="1315266" y="2247900"/>
                </a:cubicBezTo>
                <a:cubicBezTo>
                  <a:pt x="1330972" y="2251827"/>
                  <a:pt x="1347185" y="2253498"/>
                  <a:pt x="1362891" y="2257425"/>
                </a:cubicBezTo>
                <a:cubicBezTo>
                  <a:pt x="1372631" y="2259860"/>
                  <a:pt x="1381665" y="2264772"/>
                  <a:pt x="1391466" y="2266950"/>
                </a:cubicBezTo>
                <a:cubicBezTo>
                  <a:pt x="1410319" y="2271140"/>
                  <a:pt x="1429473" y="2273923"/>
                  <a:pt x="1448616" y="2276475"/>
                </a:cubicBezTo>
                <a:cubicBezTo>
                  <a:pt x="1584805" y="2294634"/>
                  <a:pt x="1486669" y="2277590"/>
                  <a:pt x="1639116" y="2295525"/>
                </a:cubicBezTo>
                <a:cubicBezTo>
                  <a:pt x="1770584" y="2310992"/>
                  <a:pt x="1644457" y="2296712"/>
                  <a:pt x="1724841" y="2314575"/>
                </a:cubicBezTo>
                <a:cubicBezTo>
                  <a:pt x="1743694" y="2318765"/>
                  <a:pt x="1763107" y="2320053"/>
                  <a:pt x="1781991" y="2324100"/>
                </a:cubicBezTo>
                <a:cubicBezTo>
                  <a:pt x="1816823" y="2331564"/>
                  <a:pt x="1867809" y="2347607"/>
                  <a:pt x="1905816" y="2352675"/>
                </a:cubicBezTo>
                <a:cubicBezTo>
                  <a:pt x="1937444" y="2356892"/>
                  <a:pt x="1969316" y="2359025"/>
                  <a:pt x="2001066" y="2362200"/>
                </a:cubicBezTo>
                <a:cubicBezTo>
                  <a:pt x="2114313" y="2407499"/>
                  <a:pt x="2007109" y="2370594"/>
                  <a:pt x="2239191" y="2390775"/>
                </a:cubicBezTo>
                <a:cubicBezTo>
                  <a:pt x="2249193" y="2391645"/>
                  <a:pt x="2257888" y="2398504"/>
                  <a:pt x="2267766" y="2400300"/>
                </a:cubicBezTo>
                <a:cubicBezTo>
                  <a:pt x="2330360" y="2411681"/>
                  <a:pt x="2432109" y="2415701"/>
                  <a:pt x="2486841" y="2419350"/>
                </a:cubicBezTo>
                <a:lnTo>
                  <a:pt x="3744141" y="2409825"/>
                </a:lnTo>
                <a:cubicBezTo>
                  <a:pt x="3863819" y="2408219"/>
                  <a:pt x="3879389" y="2404111"/>
                  <a:pt x="3972741" y="2390775"/>
                </a:cubicBezTo>
                <a:lnTo>
                  <a:pt x="4515666" y="2400300"/>
                </a:lnTo>
                <a:cubicBezTo>
                  <a:pt x="4701582" y="2400300"/>
                  <a:pt x="5051817" y="2387921"/>
                  <a:pt x="5258616" y="2381250"/>
                </a:cubicBezTo>
                <a:cubicBezTo>
                  <a:pt x="5274491" y="2378075"/>
                  <a:pt x="5290151" y="2373513"/>
                  <a:pt x="5306241" y="2371725"/>
                </a:cubicBezTo>
                <a:cubicBezTo>
                  <a:pt x="5347385" y="2367153"/>
                  <a:pt x="5389176" y="2368656"/>
                  <a:pt x="5430066" y="2362200"/>
                </a:cubicBezTo>
                <a:cubicBezTo>
                  <a:pt x="5449901" y="2359068"/>
                  <a:pt x="5467982" y="2348920"/>
                  <a:pt x="5487216" y="2343150"/>
                </a:cubicBezTo>
                <a:cubicBezTo>
                  <a:pt x="5499755" y="2339388"/>
                  <a:pt x="5512537" y="2336465"/>
                  <a:pt x="5525316" y="2333625"/>
                </a:cubicBezTo>
                <a:cubicBezTo>
                  <a:pt x="5541120" y="2330113"/>
                  <a:pt x="5557434" y="2328752"/>
                  <a:pt x="5572941" y="2324100"/>
                </a:cubicBezTo>
                <a:cubicBezTo>
                  <a:pt x="5589318" y="2319187"/>
                  <a:pt x="5603848" y="2308633"/>
                  <a:pt x="5620566" y="2305050"/>
                </a:cubicBezTo>
                <a:cubicBezTo>
                  <a:pt x="5657648" y="2297104"/>
                  <a:pt x="5821658" y="2287499"/>
                  <a:pt x="5839641" y="2286000"/>
                </a:cubicBezTo>
                <a:lnTo>
                  <a:pt x="6049191" y="2266950"/>
                </a:lnTo>
                <a:lnTo>
                  <a:pt x="6525441" y="2276475"/>
                </a:lnTo>
                <a:cubicBezTo>
                  <a:pt x="6541620" y="2277063"/>
                  <a:pt x="6557138" y="2283104"/>
                  <a:pt x="6573066" y="2286000"/>
                </a:cubicBezTo>
                <a:cubicBezTo>
                  <a:pt x="6596972" y="2290347"/>
                  <a:pt x="6675485" y="2303104"/>
                  <a:pt x="6696891" y="2305050"/>
                </a:cubicBezTo>
                <a:cubicBezTo>
                  <a:pt x="6744426" y="2309371"/>
                  <a:pt x="6792200" y="2310611"/>
                  <a:pt x="6839766" y="2314575"/>
                </a:cubicBezTo>
                <a:cubicBezTo>
                  <a:pt x="6868418" y="2316963"/>
                  <a:pt x="6896848" y="2321609"/>
                  <a:pt x="6925491" y="2324100"/>
                </a:cubicBezTo>
                <a:cubicBezTo>
                  <a:pt x="7009403" y="2331397"/>
                  <a:pt x="7139772" y="2338386"/>
                  <a:pt x="7220766" y="2343150"/>
                </a:cubicBezTo>
                <a:lnTo>
                  <a:pt x="7296966" y="2352675"/>
                </a:lnTo>
                <a:cubicBezTo>
                  <a:pt x="7316085" y="2355406"/>
                  <a:pt x="7334952" y="2359805"/>
                  <a:pt x="7354116" y="2362200"/>
                </a:cubicBezTo>
                <a:cubicBezTo>
                  <a:pt x="7385778" y="2366158"/>
                  <a:pt x="7417704" y="2367767"/>
                  <a:pt x="7449366" y="2371725"/>
                </a:cubicBezTo>
                <a:cubicBezTo>
                  <a:pt x="7468530" y="2374120"/>
                  <a:pt x="7487276" y="2379577"/>
                  <a:pt x="7506516" y="2381250"/>
                </a:cubicBezTo>
                <a:cubicBezTo>
                  <a:pt x="7560381" y="2385934"/>
                  <a:pt x="7614501" y="2387055"/>
                  <a:pt x="7668441" y="2390775"/>
                </a:cubicBezTo>
                <a:cubicBezTo>
                  <a:pt x="7706582" y="2393405"/>
                  <a:pt x="7744641" y="2397125"/>
                  <a:pt x="7782741" y="2400300"/>
                </a:cubicBezTo>
                <a:cubicBezTo>
                  <a:pt x="7827191" y="2393950"/>
                  <a:pt x="7872828" y="2393268"/>
                  <a:pt x="7916091" y="2381250"/>
                </a:cubicBezTo>
                <a:cubicBezTo>
                  <a:pt x="7952007" y="2371273"/>
                  <a:pt x="7965842" y="2331645"/>
                  <a:pt x="7982766" y="2305050"/>
                </a:cubicBezTo>
                <a:cubicBezTo>
                  <a:pt x="8084434" y="2145287"/>
                  <a:pt x="7976089" y="2324689"/>
                  <a:pt x="8039916" y="2209800"/>
                </a:cubicBezTo>
                <a:cubicBezTo>
                  <a:pt x="8048907" y="2193616"/>
                  <a:pt x="8060212" y="2178734"/>
                  <a:pt x="8068491" y="2162175"/>
                </a:cubicBezTo>
                <a:cubicBezTo>
                  <a:pt x="8119509" y="2060139"/>
                  <a:pt x="8012835" y="2240399"/>
                  <a:pt x="8097066" y="2085975"/>
                </a:cubicBezTo>
                <a:cubicBezTo>
                  <a:pt x="8153212" y="1983040"/>
                  <a:pt x="8122454" y="2066960"/>
                  <a:pt x="8144691" y="2000250"/>
                </a:cubicBezTo>
                <a:cubicBezTo>
                  <a:pt x="8147866" y="1974850"/>
                  <a:pt x="8149637" y="1949235"/>
                  <a:pt x="8154216" y="1924050"/>
                </a:cubicBezTo>
                <a:cubicBezTo>
                  <a:pt x="8156012" y="1914172"/>
                  <a:pt x="8163741" y="1905515"/>
                  <a:pt x="8163741" y="1895475"/>
                </a:cubicBezTo>
                <a:cubicBezTo>
                  <a:pt x="8163741" y="1837221"/>
                  <a:pt x="8153841" y="1770524"/>
                  <a:pt x="8135166" y="1714500"/>
                </a:cubicBezTo>
                <a:cubicBezTo>
                  <a:pt x="8130676" y="1701030"/>
                  <a:pt x="8121883" y="1689375"/>
                  <a:pt x="8116116" y="1676400"/>
                </a:cubicBezTo>
                <a:cubicBezTo>
                  <a:pt x="8109172" y="1660776"/>
                  <a:pt x="8104712" y="1644068"/>
                  <a:pt x="8097066" y="1628775"/>
                </a:cubicBezTo>
                <a:cubicBezTo>
                  <a:pt x="8060137" y="1554917"/>
                  <a:pt x="8092432" y="1643449"/>
                  <a:pt x="8068491" y="1571625"/>
                </a:cubicBezTo>
                <a:cubicBezTo>
                  <a:pt x="8062249" y="1527934"/>
                  <a:pt x="8061417" y="1505772"/>
                  <a:pt x="8049441" y="1466850"/>
                </a:cubicBezTo>
                <a:cubicBezTo>
                  <a:pt x="8040583" y="1438061"/>
                  <a:pt x="8037574" y="1406187"/>
                  <a:pt x="8020866" y="1381125"/>
                </a:cubicBezTo>
                <a:cubicBezTo>
                  <a:pt x="8014516" y="1371600"/>
                  <a:pt x="8007883" y="1362258"/>
                  <a:pt x="8001816" y="1352550"/>
                </a:cubicBezTo>
                <a:cubicBezTo>
                  <a:pt x="7992004" y="1336851"/>
                  <a:pt x="7984607" y="1319538"/>
                  <a:pt x="7973241" y="1304925"/>
                </a:cubicBezTo>
                <a:cubicBezTo>
                  <a:pt x="7949476" y="1274370"/>
                  <a:pt x="7904938" y="1243697"/>
                  <a:pt x="7877991" y="1219200"/>
                </a:cubicBezTo>
                <a:cubicBezTo>
                  <a:pt x="7861379" y="1204098"/>
                  <a:pt x="7846978" y="1186677"/>
                  <a:pt x="7830366" y="1171575"/>
                </a:cubicBezTo>
                <a:cubicBezTo>
                  <a:pt x="7812017" y="1154894"/>
                  <a:pt x="7791307" y="1140910"/>
                  <a:pt x="7773216" y="1123950"/>
                </a:cubicBezTo>
                <a:cubicBezTo>
                  <a:pt x="7740459" y="1093240"/>
                  <a:pt x="7709716" y="1060450"/>
                  <a:pt x="7677966" y="1028700"/>
                </a:cubicBezTo>
                <a:cubicBezTo>
                  <a:pt x="7665266" y="1016000"/>
                  <a:pt x="7653891" y="1001820"/>
                  <a:pt x="7639866" y="990600"/>
                </a:cubicBezTo>
                <a:cubicBezTo>
                  <a:pt x="7464752" y="850508"/>
                  <a:pt x="7732599" y="1062531"/>
                  <a:pt x="7535091" y="914400"/>
                </a:cubicBezTo>
                <a:cubicBezTo>
                  <a:pt x="7526462" y="907928"/>
                  <a:pt x="7482344" y="873739"/>
                  <a:pt x="7468416" y="866775"/>
                </a:cubicBezTo>
                <a:cubicBezTo>
                  <a:pt x="7459436" y="862285"/>
                  <a:pt x="7449069" y="861205"/>
                  <a:pt x="7439841" y="857250"/>
                </a:cubicBezTo>
                <a:cubicBezTo>
                  <a:pt x="7426790" y="851657"/>
                  <a:pt x="7413295" y="846453"/>
                  <a:pt x="7401741" y="838200"/>
                </a:cubicBezTo>
                <a:cubicBezTo>
                  <a:pt x="7390780" y="830370"/>
                  <a:pt x="7385214" y="815649"/>
                  <a:pt x="7373166" y="809625"/>
                </a:cubicBezTo>
                <a:cubicBezTo>
                  <a:pt x="7358686" y="802385"/>
                  <a:pt x="7341416" y="803275"/>
                  <a:pt x="7325541" y="800100"/>
                </a:cubicBezTo>
                <a:cubicBezTo>
                  <a:pt x="7270627" y="763491"/>
                  <a:pt x="7323600" y="795186"/>
                  <a:pt x="7268391" y="771525"/>
                </a:cubicBezTo>
                <a:cubicBezTo>
                  <a:pt x="7255340" y="765932"/>
                  <a:pt x="7243761" y="756965"/>
                  <a:pt x="7230291" y="752475"/>
                </a:cubicBezTo>
                <a:cubicBezTo>
                  <a:pt x="7059757" y="695630"/>
                  <a:pt x="7268144" y="776195"/>
                  <a:pt x="7154091" y="733425"/>
                </a:cubicBezTo>
                <a:cubicBezTo>
                  <a:pt x="7138082" y="727422"/>
                  <a:pt x="7122843" y="719288"/>
                  <a:pt x="7106466" y="714375"/>
                </a:cubicBezTo>
                <a:cubicBezTo>
                  <a:pt x="7024010" y="689638"/>
                  <a:pt x="7089695" y="718182"/>
                  <a:pt x="7030266" y="695325"/>
                </a:cubicBezTo>
                <a:cubicBezTo>
                  <a:pt x="6997534" y="682736"/>
                  <a:pt x="6931833" y="649007"/>
                  <a:pt x="6887391" y="647700"/>
                </a:cubicBezTo>
                <a:cubicBezTo>
                  <a:pt x="6687427" y="641819"/>
                  <a:pt x="6487341" y="641350"/>
                  <a:pt x="6287316" y="638175"/>
                </a:cubicBezTo>
                <a:cubicBezTo>
                  <a:pt x="6258741" y="635000"/>
                  <a:pt x="6229951" y="633377"/>
                  <a:pt x="6201591" y="628650"/>
                </a:cubicBezTo>
                <a:cubicBezTo>
                  <a:pt x="6191687" y="626999"/>
                  <a:pt x="6182817" y="621303"/>
                  <a:pt x="6173016" y="619125"/>
                </a:cubicBezTo>
                <a:cubicBezTo>
                  <a:pt x="6154163" y="614935"/>
                  <a:pt x="6134867" y="613055"/>
                  <a:pt x="6115866" y="609600"/>
                </a:cubicBezTo>
                <a:cubicBezTo>
                  <a:pt x="6013728" y="591029"/>
                  <a:pt x="6129335" y="608803"/>
                  <a:pt x="6001566" y="590550"/>
                </a:cubicBezTo>
                <a:cubicBezTo>
                  <a:pt x="5828864" y="532983"/>
                  <a:pt x="6044885" y="602364"/>
                  <a:pt x="5896791" y="561975"/>
                </a:cubicBezTo>
                <a:cubicBezTo>
                  <a:pt x="5877418" y="556691"/>
                  <a:pt x="5858691" y="549275"/>
                  <a:pt x="5839641" y="542925"/>
                </a:cubicBezTo>
                <a:lnTo>
                  <a:pt x="5782491" y="523875"/>
                </a:lnTo>
                <a:cubicBezTo>
                  <a:pt x="5757760" y="515631"/>
                  <a:pt x="5729070" y="506689"/>
                  <a:pt x="5706291" y="495300"/>
                </a:cubicBezTo>
                <a:cubicBezTo>
                  <a:pt x="5636728" y="460519"/>
                  <a:pt x="5731017" y="481317"/>
                  <a:pt x="5601516" y="438150"/>
                </a:cubicBezTo>
                <a:cubicBezTo>
                  <a:pt x="5591991" y="434975"/>
                  <a:pt x="5582595" y="431383"/>
                  <a:pt x="5572941" y="428625"/>
                </a:cubicBezTo>
                <a:cubicBezTo>
                  <a:pt x="5560354" y="425029"/>
                  <a:pt x="5547098" y="423697"/>
                  <a:pt x="5534841" y="419100"/>
                </a:cubicBezTo>
                <a:cubicBezTo>
                  <a:pt x="5521546" y="414114"/>
                  <a:pt x="5509069" y="407095"/>
                  <a:pt x="5496741" y="400050"/>
                </a:cubicBezTo>
                <a:cubicBezTo>
                  <a:pt x="5486802" y="394370"/>
                  <a:pt x="5478885" y="385020"/>
                  <a:pt x="5468166" y="381000"/>
                </a:cubicBezTo>
                <a:cubicBezTo>
                  <a:pt x="5424692" y="364697"/>
                  <a:pt x="5427220" y="379577"/>
                  <a:pt x="5391966" y="361950"/>
                </a:cubicBezTo>
                <a:cubicBezTo>
                  <a:pt x="5326562" y="329248"/>
                  <a:pt x="5407650" y="351752"/>
                  <a:pt x="5315766" y="333375"/>
                </a:cubicBezTo>
                <a:cubicBezTo>
                  <a:pt x="5306241" y="327025"/>
                  <a:pt x="5298345" y="316899"/>
                  <a:pt x="5287191" y="314325"/>
                </a:cubicBezTo>
                <a:cubicBezTo>
                  <a:pt x="5200391" y="294294"/>
                  <a:pt x="5206670" y="315241"/>
                  <a:pt x="5134791" y="295275"/>
                </a:cubicBezTo>
                <a:cubicBezTo>
                  <a:pt x="5096095" y="284526"/>
                  <a:pt x="5060248" y="262855"/>
                  <a:pt x="5020491" y="257175"/>
                </a:cubicBezTo>
                <a:cubicBezTo>
                  <a:pt x="4902358" y="240299"/>
                  <a:pt x="5004823" y="258021"/>
                  <a:pt x="4887141" y="228600"/>
                </a:cubicBezTo>
                <a:cubicBezTo>
                  <a:pt x="4858743" y="221500"/>
                  <a:pt x="4829814" y="216650"/>
                  <a:pt x="4801416" y="209550"/>
                </a:cubicBezTo>
                <a:cubicBezTo>
                  <a:pt x="4778992" y="203944"/>
                  <a:pt x="4756669" y="197809"/>
                  <a:pt x="4734741" y="190500"/>
                </a:cubicBezTo>
                <a:cubicBezTo>
                  <a:pt x="4704210" y="180323"/>
                  <a:pt x="4636553" y="151665"/>
                  <a:pt x="4601391" y="142875"/>
                </a:cubicBezTo>
                <a:cubicBezTo>
                  <a:pt x="4557704" y="131953"/>
                  <a:pt x="4476213" y="127166"/>
                  <a:pt x="4439466" y="123825"/>
                </a:cubicBezTo>
                <a:cubicBezTo>
                  <a:pt x="4374147" y="102052"/>
                  <a:pt x="4455218" y="127763"/>
                  <a:pt x="4363266" y="104775"/>
                </a:cubicBezTo>
                <a:cubicBezTo>
                  <a:pt x="4353526" y="102340"/>
                  <a:pt x="4344431" y="97685"/>
                  <a:pt x="4334691" y="95250"/>
                </a:cubicBezTo>
                <a:cubicBezTo>
                  <a:pt x="4318985" y="91323"/>
                  <a:pt x="4302870" y="89237"/>
                  <a:pt x="4287066" y="85725"/>
                </a:cubicBezTo>
                <a:cubicBezTo>
                  <a:pt x="4274287" y="82885"/>
                  <a:pt x="4261905" y="78191"/>
                  <a:pt x="4248966" y="76200"/>
                </a:cubicBezTo>
                <a:cubicBezTo>
                  <a:pt x="4220549" y="71828"/>
                  <a:pt x="4191816" y="69850"/>
                  <a:pt x="4163241" y="66675"/>
                </a:cubicBezTo>
                <a:cubicBezTo>
                  <a:pt x="4067278" y="42684"/>
                  <a:pt x="4203976" y="75052"/>
                  <a:pt x="4039416" y="47625"/>
                </a:cubicBezTo>
                <a:cubicBezTo>
                  <a:pt x="4029512" y="45974"/>
                  <a:pt x="4020642" y="40278"/>
                  <a:pt x="4010841" y="38100"/>
                </a:cubicBezTo>
                <a:cubicBezTo>
                  <a:pt x="3991988" y="33910"/>
                  <a:pt x="3972692" y="32030"/>
                  <a:pt x="3953691" y="28575"/>
                </a:cubicBezTo>
                <a:cubicBezTo>
                  <a:pt x="3937763" y="25679"/>
                  <a:pt x="3922130" y="21058"/>
                  <a:pt x="3906066" y="19050"/>
                </a:cubicBezTo>
                <a:cubicBezTo>
                  <a:pt x="3871268" y="14700"/>
                  <a:pt x="3836216" y="12700"/>
                  <a:pt x="3801291" y="9525"/>
                </a:cubicBezTo>
                <a:cubicBezTo>
                  <a:pt x="3788591" y="6350"/>
                  <a:pt x="3776282" y="0"/>
                  <a:pt x="3763191" y="0"/>
                </a:cubicBezTo>
                <a:cubicBezTo>
                  <a:pt x="3575839" y="0"/>
                  <a:pt x="3388568" y="9525"/>
                  <a:pt x="3201216" y="9525"/>
                </a:cubicBezTo>
                <a:cubicBezTo>
                  <a:pt x="2966245" y="9525"/>
                  <a:pt x="2731316" y="3175"/>
                  <a:pt x="2496366" y="0"/>
                </a:cubicBezTo>
                <a:lnTo>
                  <a:pt x="1896291" y="9525"/>
                </a:lnTo>
                <a:cubicBezTo>
                  <a:pt x="1876986" y="10085"/>
                  <a:pt x="1858321" y="16793"/>
                  <a:pt x="1839141" y="19050"/>
                </a:cubicBezTo>
                <a:cubicBezTo>
                  <a:pt x="1804312" y="23148"/>
                  <a:pt x="1769291" y="25400"/>
                  <a:pt x="1734366" y="28575"/>
                </a:cubicBezTo>
                <a:cubicBezTo>
                  <a:pt x="1708966" y="34925"/>
                  <a:pt x="1683899" y="42800"/>
                  <a:pt x="1658166" y="47625"/>
                </a:cubicBezTo>
                <a:cubicBezTo>
                  <a:pt x="1633007" y="52342"/>
                  <a:pt x="1607339" y="53767"/>
                  <a:pt x="1581966" y="57150"/>
                </a:cubicBezTo>
                <a:lnTo>
                  <a:pt x="1515291" y="66675"/>
                </a:lnTo>
                <a:lnTo>
                  <a:pt x="1439091" y="76200"/>
                </a:lnTo>
                <a:cubicBezTo>
                  <a:pt x="1419972" y="78931"/>
                  <a:pt x="1401029" y="82788"/>
                  <a:pt x="1381941" y="85725"/>
                </a:cubicBezTo>
                <a:cubicBezTo>
                  <a:pt x="1359751" y="89139"/>
                  <a:pt x="1337411" y="91559"/>
                  <a:pt x="1315266" y="95250"/>
                </a:cubicBezTo>
                <a:cubicBezTo>
                  <a:pt x="1299297" y="97912"/>
                  <a:pt x="1283688" y="102635"/>
                  <a:pt x="1267641" y="104775"/>
                </a:cubicBezTo>
                <a:cubicBezTo>
                  <a:pt x="1236013" y="108992"/>
                  <a:pt x="1204104" y="110776"/>
                  <a:pt x="1172391" y="114300"/>
                </a:cubicBezTo>
                <a:cubicBezTo>
                  <a:pt x="985082" y="135112"/>
                  <a:pt x="1226231" y="112003"/>
                  <a:pt x="991416" y="133350"/>
                </a:cubicBezTo>
                <a:cubicBezTo>
                  <a:pt x="934266" y="130175"/>
                  <a:pt x="876946" y="129252"/>
                  <a:pt x="819966" y="123825"/>
                </a:cubicBezTo>
                <a:cubicBezTo>
                  <a:pt x="809971" y="122873"/>
                  <a:pt x="801192" y="116478"/>
                  <a:pt x="791391" y="114300"/>
                </a:cubicBezTo>
                <a:cubicBezTo>
                  <a:pt x="748636" y="104799"/>
                  <a:pt x="689787" y="99836"/>
                  <a:pt x="648516" y="95250"/>
                </a:cubicBezTo>
                <a:cubicBezTo>
                  <a:pt x="635816" y="92075"/>
                  <a:pt x="623375" y="87576"/>
                  <a:pt x="610416" y="85725"/>
                </a:cubicBezTo>
                <a:cubicBezTo>
                  <a:pt x="458136" y="63971"/>
                  <a:pt x="376374" y="80282"/>
                  <a:pt x="191316" y="85725"/>
                </a:cubicBezTo>
                <a:cubicBezTo>
                  <a:pt x="172266" y="88900"/>
                  <a:pt x="153019" y="91060"/>
                  <a:pt x="134166" y="95250"/>
                </a:cubicBezTo>
                <a:cubicBezTo>
                  <a:pt x="113299" y="99887"/>
                  <a:pt x="84620" y="113547"/>
                  <a:pt x="67491" y="123825"/>
                </a:cubicBezTo>
                <a:cubicBezTo>
                  <a:pt x="47858" y="135605"/>
                  <a:pt x="10341" y="161925"/>
                  <a:pt x="10341" y="161925"/>
                </a:cubicBezTo>
                <a:cubicBezTo>
                  <a:pt x="7166" y="171450"/>
                  <a:pt x="-2913" y="181178"/>
                  <a:pt x="816" y="190500"/>
                </a:cubicBezTo>
                <a:cubicBezTo>
                  <a:pt x="9845" y="213072"/>
                  <a:pt x="43679" y="134938"/>
                  <a:pt x="48441" y="16192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Method 2</a:t>
            </a:r>
            <a:r>
              <a:rPr lang="en-US" dirty="0"/>
              <a:t> for Interpolant Generation: </a:t>
            </a:r>
            <a:r>
              <a:rPr lang="en-US" i="1" dirty="0"/>
              <a:t>A</a:t>
            </a:r>
            <a:r>
              <a:rPr lang="en-US" dirty="0"/>
              <a:t>-Local </a:t>
            </a:r>
            <a:r>
              <a:rPr lang="en-US" dirty="0" smtClean="0"/>
              <a:t>Variable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240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Variable elimination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Given formula </a:t>
            </a:r>
            <a:r>
              <a:rPr lang="en-US" i="1" dirty="0" smtClean="0"/>
              <a:t>F</a:t>
            </a:r>
            <a:r>
              <a:rPr lang="en-US" dirty="0" smtClean="0"/>
              <a:t> in CNF and variable </a:t>
            </a:r>
            <a:r>
              <a:rPr lang="en-US" i="1" dirty="0" smtClean="0"/>
              <a:t>p </a:t>
            </a:r>
          </a:p>
          <a:p>
            <a:pPr lvl="1"/>
            <a:r>
              <a:rPr lang="en-US" i="1" dirty="0" smtClean="0"/>
              <a:t>VE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 is created by replacing clauses containing </a:t>
            </a:r>
            <a:r>
              <a:rPr lang="en-US" i="1" dirty="0" smtClean="0"/>
              <a:t>p</a:t>
            </a:r>
            <a:r>
              <a:rPr lang="en-US" dirty="0" smtClean="0"/>
              <a:t> with the results of pairwise resolutions between clauses containing </a:t>
            </a:r>
            <a:r>
              <a:rPr lang="en-US" i="1" dirty="0" smtClean="0"/>
              <a:t>p</a:t>
            </a:r>
            <a:r>
              <a:rPr lang="en-US" dirty="0" smtClean="0"/>
              <a:t> and 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/>
              <a:t>p</a:t>
            </a:r>
            <a:endParaRPr lang="en-US" dirty="0" smtClean="0"/>
          </a:p>
          <a:p>
            <a:pPr lvl="1"/>
            <a:r>
              <a:rPr lang="en-US" i="1" dirty="0" smtClean="0"/>
              <a:t>VE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 is </a:t>
            </a:r>
            <a:r>
              <a:rPr lang="en-US" dirty="0" err="1" smtClean="0"/>
              <a:t>equisatisfiable</a:t>
            </a:r>
            <a:r>
              <a:rPr lang="en-US" dirty="0" smtClean="0"/>
              <a:t> to </a:t>
            </a:r>
            <a:r>
              <a:rPr lang="en-US" i="1" dirty="0" smtClean="0"/>
              <a:t>F</a:t>
            </a:r>
            <a:r>
              <a:rPr lang="en-US" dirty="0" smtClean="0"/>
              <a:t> and </a:t>
            </a:r>
            <a:r>
              <a:rPr lang="en-US" i="1" dirty="0" smtClean="0"/>
              <a:t>p </a:t>
            </a:r>
            <a:r>
              <a:rPr lang="en-US" dirty="0" smtClean="0">
                <a:sym typeface="Symbol"/>
              </a:rPr>
              <a:t></a:t>
            </a:r>
            <a:r>
              <a:rPr lang="en-US" i="1" dirty="0" smtClean="0">
                <a:sym typeface="Symbol"/>
              </a:rPr>
              <a:t> V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/>
              <a:t>VE</a:t>
            </a:r>
            <a:r>
              <a:rPr lang="en-US" dirty="0"/>
              <a:t>(</a:t>
            </a:r>
            <a:r>
              <a:rPr lang="en-US" i="1" dirty="0"/>
              <a:t>F</a:t>
            </a:r>
            <a:r>
              <a:rPr lang="en-US" dirty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141514" y="6202134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45708" y="6202134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198888" y="6176280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5317217" y="6260645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440411" y="6227988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141514" y="3656237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cxnSp>
        <p:nvCxnSpPr>
          <p:cNvPr id="12" name="Straight Arrow Connector 11"/>
          <p:cNvCxnSpPr>
            <a:stCxn id="4" idx="0"/>
            <a:endCxn id="11" idx="4"/>
          </p:cNvCxnSpPr>
          <p:nvPr/>
        </p:nvCxnSpPr>
        <p:spPr>
          <a:xfrm flipV="1">
            <a:off x="827314" y="4254951"/>
            <a:ext cx="307068" cy="19471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0"/>
            <a:endCxn id="11" idx="4"/>
          </p:cNvCxnSpPr>
          <p:nvPr/>
        </p:nvCxnSpPr>
        <p:spPr>
          <a:xfrm flipH="1" flipV="1">
            <a:off x="1134382" y="4254951"/>
            <a:ext cx="3057374" cy="19213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1404257" y="5059133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5" name="Straight Arrow Connector 14"/>
          <p:cNvCxnSpPr>
            <a:stCxn id="4" idx="0"/>
            <a:endCxn id="14" idx="4"/>
          </p:cNvCxnSpPr>
          <p:nvPr/>
        </p:nvCxnSpPr>
        <p:spPr>
          <a:xfrm flipV="1">
            <a:off x="827314" y="5554432"/>
            <a:ext cx="1034143" cy="64770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0"/>
            <a:endCxn id="14" idx="4"/>
          </p:cNvCxnSpPr>
          <p:nvPr/>
        </p:nvCxnSpPr>
        <p:spPr>
          <a:xfrm flipH="1" flipV="1">
            <a:off x="1861457" y="5554432"/>
            <a:ext cx="3951060" cy="706213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val 8"/>
          <p:cNvSpPr>
            <a:spLocks noChangeArrowheads="1"/>
          </p:cNvSpPr>
          <p:nvPr/>
        </p:nvSpPr>
        <p:spPr bwMode="auto">
          <a:xfrm>
            <a:off x="2522234" y="4254951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cxnSp>
        <p:nvCxnSpPr>
          <p:cNvPr id="18" name="Straight Arrow Connector 17"/>
          <p:cNvCxnSpPr>
            <a:stCxn id="5" idx="0"/>
            <a:endCxn id="17" idx="4"/>
          </p:cNvCxnSpPr>
          <p:nvPr/>
        </p:nvCxnSpPr>
        <p:spPr>
          <a:xfrm flipV="1">
            <a:off x="2356001" y="4853665"/>
            <a:ext cx="1159101" cy="1348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0"/>
            <a:endCxn id="17" idx="4"/>
          </p:cNvCxnSpPr>
          <p:nvPr/>
        </p:nvCxnSpPr>
        <p:spPr>
          <a:xfrm flipH="1" flipV="1">
            <a:off x="3515102" y="4853665"/>
            <a:ext cx="676654" cy="13226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4899023" y="3917494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1" name="Straight Arrow Connector 20"/>
          <p:cNvCxnSpPr>
            <a:stCxn id="5" idx="0"/>
            <a:endCxn id="20" idx="4"/>
          </p:cNvCxnSpPr>
          <p:nvPr/>
        </p:nvCxnSpPr>
        <p:spPr>
          <a:xfrm flipV="1">
            <a:off x="2356001" y="4464500"/>
            <a:ext cx="3253315" cy="17376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0"/>
            <a:endCxn id="20" idx="4"/>
          </p:cNvCxnSpPr>
          <p:nvPr/>
        </p:nvCxnSpPr>
        <p:spPr>
          <a:xfrm flipH="1" flipV="1">
            <a:off x="5609316" y="4464500"/>
            <a:ext cx="203201" cy="17961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5993642" y="4880878"/>
            <a:ext cx="1016758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4" name="Straight Arrow Connector 23"/>
          <p:cNvCxnSpPr>
            <a:stCxn id="7" idx="0"/>
            <a:endCxn id="23" idx="4"/>
          </p:cNvCxnSpPr>
          <p:nvPr/>
        </p:nvCxnSpPr>
        <p:spPr>
          <a:xfrm flipV="1">
            <a:off x="5812517" y="5427884"/>
            <a:ext cx="689504" cy="8327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0"/>
            <a:endCxn id="23" idx="4"/>
          </p:cNvCxnSpPr>
          <p:nvPr/>
        </p:nvCxnSpPr>
        <p:spPr>
          <a:xfrm flipH="1" flipV="1">
            <a:off x="6502021" y="5427884"/>
            <a:ext cx="395590" cy="800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val 8"/>
              <p:cNvSpPr>
                <a:spLocks noChangeArrowheads="1"/>
              </p:cNvSpPr>
              <p:nvPr/>
            </p:nvSpPr>
            <p:spPr bwMode="auto">
              <a:xfrm>
                <a:off x="7423147" y="4932585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T</m:t>
                      </m:r>
                    </m:oMath>
                  </m:oMathPara>
                </a14:m>
                <a:endParaRPr lang="en-US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6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23147" y="4932585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>
            <a:stCxn id="6" idx="0"/>
            <a:endCxn id="26" idx="4"/>
          </p:cNvCxnSpPr>
          <p:nvPr/>
        </p:nvCxnSpPr>
        <p:spPr>
          <a:xfrm flipV="1">
            <a:off x="4191756" y="5427884"/>
            <a:ext cx="3535813" cy="74839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8" idx="0"/>
            <a:endCxn id="26" idx="4"/>
          </p:cNvCxnSpPr>
          <p:nvPr/>
        </p:nvCxnSpPr>
        <p:spPr>
          <a:xfrm flipV="1">
            <a:off x="6897611" y="5427884"/>
            <a:ext cx="829958" cy="80010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819400" y="3505200"/>
            <a:ext cx="1163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VE</a:t>
            </a:r>
            <a:r>
              <a:rPr lang="en-US" b="1" dirty="0" smtClean="0"/>
              <a:t>(</a:t>
            </a:r>
            <a:r>
              <a:rPr lang="en-US" b="1" i="1" dirty="0" smtClean="0"/>
              <a:t>A</a:t>
            </a:r>
            <a:r>
              <a:rPr lang="en-US" b="1" dirty="0" smtClean="0"/>
              <a:t>, </a:t>
            </a:r>
            <a:r>
              <a:rPr lang="en-US" b="1" i="1" dirty="0" smtClean="0"/>
              <a:t>a</a:t>
            </a:r>
            <a:r>
              <a:rPr lang="en-US" b="1" baseline="-25000" dirty="0" smtClean="0"/>
              <a:t>1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3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</a:t>
            </a:r>
            <a:r>
              <a:rPr lang="en-US" dirty="0" smtClean="0"/>
              <a:t>-Local Variable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all the </a:t>
            </a:r>
            <a:r>
              <a:rPr lang="en-US" i="1" dirty="0" smtClean="0"/>
              <a:t>A</a:t>
            </a:r>
            <a:r>
              <a:rPr lang="en-US" dirty="0" smtClean="0"/>
              <a:t>-local variables from </a:t>
            </a:r>
            <a:r>
              <a:rPr lang="en-US" i="1" dirty="0" smtClean="0"/>
              <a:t>A</a:t>
            </a:r>
            <a:r>
              <a:rPr lang="en-US" dirty="0" smtClean="0"/>
              <a:t> one by one. </a:t>
            </a:r>
          </a:p>
          <a:p>
            <a:endParaRPr lang="en-US" dirty="0"/>
          </a:p>
          <a:p>
            <a:r>
              <a:rPr lang="en-US" dirty="0" smtClean="0"/>
              <a:t>The resulting formula is an interpolant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76200" y="361949"/>
            <a:ext cx="8229600" cy="990600"/>
          </a:xfrm>
        </p:spPr>
        <p:txBody>
          <a:bodyPr/>
          <a:lstStyle/>
          <a:p>
            <a:r>
              <a:rPr lang="en-US" i="1" dirty="0" smtClean="0"/>
              <a:t>A</a:t>
            </a:r>
            <a:r>
              <a:rPr lang="en-US" dirty="0" smtClean="0"/>
              <a:t>-Local Variable Elimination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2286000"/>
            <a:ext cx="88392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 pitchFamily="18" charset="2"/>
              </a:rPr>
              <a:t>(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 pitchFamily="18" charset="2"/>
              </a:rPr>
              <a:t>(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dirty="0">
                <a:sym typeface="Symbol"/>
              </a:rPr>
              <a:t>  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dirty="0" smtClean="0">
                <a:sym typeface="Symbol"/>
              </a:rPr>
              <a:t> 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65314" y="3581400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cxnSp>
        <p:nvCxnSpPr>
          <p:cNvPr id="28" name="Straight Arrow Connector 27"/>
          <p:cNvCxnSpPr>
            <a:stCxn id="4" idx="0"/>
            <a:endCxn id="26" idx="4"/>
          </p:cNvCxnSpPr>
          <p:nvPr/>
        </p:nvCxnSpPr>
        <p:spPr>
          <a:xfrm flipV="1">
            <a:off x="751114" y="4180114"/>
            <a:ext cx="307068" cy="19471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0"/>
            <a:endCxn id="26" idx="4"/>
          </p:cNvCxnSpPr>
          <p:nvPr/>
        </p:nvCxnSpPr>
        <p:spPr>
          <a:xfrm flipH="1" flipV="1">
            <a:off x="1058182" y="4180114"/>
            <a:ext cx="3057374" cy="19213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1328057" y="4984296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33" name="Straight Arrow Connector 32"/>
          <p:cNvCxnSpPr>
            <a:stCxn id="4" idx="0"/>
            <a:endCxn id="32" idx="4"/>
          </p:cNvCxnSpPr>
          <p:nvPr/>
        </p:nvCxnSpPr>
        <p:spPr>
          <a:xfrm flipV="1">
            <a:off x="751114" y="5479595"/>
            <a:ext cx="1034143" cy="64770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7" idx="0"/>
            <a:endCxn id="32" idx="4"/>
          </p:cNvCxnSpPr>
          <p:nvPr/>
        </p:nvCxnSpPr>
        <p:spPr>
          <a:xfrm flipH="1" flipV="1">
            <a:off x="1785257" y="5479595"/>
            <a:ext cx="3951060" cy="706213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2446034" y="4180114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cxnSp>
        <p:nvCxnSpPr>
          <p:cNvPr id="40" name="Straight Arrow Connector 39"/>
          <p:cNvCxnSpPr>
            <a:stCxn id="5" idx="0"/>
            <a:endCxn id="39" idx="4"/>
          </p:cNvCxnSpPr>
          <p:nvPr/>
        </p:nvCxnSpPr>
        <p:spPr>
          <a:xfrm flipV="1">
            <a:off x="2279801" y="4778828"/>
            <a:ext cx="1159101" cy="1348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6" idx="0"/>
            <a:endCxn id="39" idx="4"/>
          </p:cNvCxnSpPr>
          <p:nvPr/>
        </p:nvCxnSpPr>
        <p:spPr>
          <a:xfrm flipH="1" flipV="1">
            <a:off x="3438902" y="4778828"/>
            <a:ext cx="676654" cy="13226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Oval 8"/>
          <p:cNvSpPr>
            <a:spLocks noChangeArrowheads="1"/>
          </p:cNvSpPr>
          <p:nvPr/>
        </p:nvSpPr>
        <p:spPr bwMode="auto">
          <a:xfrm>
            <a:off x="4822823" y="384265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47" name="Straight Arrow Connector 46"/>
          <p:cNvCxnSpPr>
            <a:stCxn id="5" idx="0"/>
            <a:endCxn id="46" idx="4"/>
          </p:cNvCxnSpPr>
          <p:nvPr/>
        </p:nvCxnSpPr>
        <p:spPr>
          <a:xfrm flipV="1">
            <a:off x="2279801" y="4389663"/>
            <a:ext cx="3253315" cy="17376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7" idx="0"/>
            <a:endCxn id="46" idx="4"/>
          </p:cNvCxnSpPr>
          <p:nvPr/>
        </p:nvCxnSpPr>
        <p:spPr>
          <a:xfrm flipH="1" flipV="1">
            <a:off x="5533116" y="4389663"/>
            <a:ext cx="203201" cy="17961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5" name="Oval 8"/>
          <p:cNvSpPr>
            <a:spLocks noChangeArrowheads="1"/>
          </p:cNvSpPr>
          <p:nvPr/>
        </p:nvSpPr>
        <p:spPr bwMode="auto">
          <a:xfrm>
            <a:off x="5917442" y="4806041"/>
            <a:ext cx="1016758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66" name="Straight Arrow Connector 65"/>
          <p:cNvCxnSpPr>
            <a:stCxn id="7" idx="0"/>
            <a:endCxn id="65" idx="4"/>
          </p:cNvCxnSpPr>
          <p:nvPr/>
        </p:nvCxnSpPr>
        <p:spPr>
          <a:xfrm flipV="1">
            <a:off x="5736317" y="5353047"/>
            <a:ext cx="689504" cy="8327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8" idx="0"/>
            <a:endCxn id="65" idx="4"/>
          </p:cNvCxnSpPr>
          <p:nvPr/>
        </p:nvCxnSpPr>
        <p:spPr>
          <a:xfrm flipH="1" flipV="1">
            <a:off x="6425821" y="5353047"/>
            <a:ext cx="395590" cy="800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Oval 8"/>
              <p:cNvSpPr>
                <a:spLocks noChangeArrowheads="1"/>
              </p:cNvSpPr>
              <p:nvPr/>
            </p:nvSpPr>
            <p:spPr bwMode="auto">
              <a:xfrm>
                <a:off x="7346947" y="4857748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ea typeface="Cambria Math"/>
                          <a:sym typeface="Symbol" pitchFamily="18" charset="2"/>
                        </a:rPr>
                        <m:t>T</m:t>
                      </m:r>
                    </m:oMath>
                  </m:oMathPara>
                </a14:m>
                <a:endParaRPr lang="en-US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76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46947" y="4857748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/>
          <p:cNvCxnSpPr>
            <a:stCxn id="6" idx="0"/>
            <a:endCxn id="76" idx="4"/>
          </p:cNvCxnSpPr>
          <p:nvPr/>
        </p:nvCxnSpPr>
        <p:spPr>
          <a:xfrm flipV="1">
            <a:off x="4115556" y="5353047"/>
            <a:ext cx="3535813" cy="74839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8" idx="0"/>
            <a:endCxn id="76" idx="4"/>
          </p:cNvCxnSpPr>
          <p:nvPr/>
        </p:nvCxnSpPr>
        <p:spPr>
          <a:xfrm flipV="1">
            <a:off x="6821411" y="5353047"/>
            <a:ext cx="829958" cy="80010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0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32" grpId="0" animBg="1"/>
      <p:bldP spid="39" grpId="0" animBg="1"/>
      <p:bldP spid="46" grpId="0" animBg="1"/>
      <p:bldP spid="65" grpId="0" animBg="1"/>
      <p:bldP spid="7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A</a:t>
            </a:r>
            <a:r>
              <a:rPr lang="en-US" dirty="0"/>
              <a:t>-Local </a:t>
            </a:r>
            <a:r>
              <a:rPr lang="en-US" dirty="0" smtClean="0"/>
              <a:t>Variable Elimination: </a:t>
            </a:r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</a:t>
            </a:r>
            <a:r>
              <a:rPr lang="en-US" dirty="0"/>
              <a:t> 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I: </a:t>
            </a:r>
            <a:r>
              <a:rPr lang="en-US" dirty="0" smtClean="0">
                <a:sym typeface="Wingdings" pitchFamily="2" charset="2"/>
              </a:rPr>
              <a:t>follows from the correctness of resolution</a:t>
            </a:r>
            <a:endParaRPr lang="en-US" i="1" dirty="0">
              <a:sym typeface="Wingdings" pitchFamily="2" charset="2"/>
            </a:endParaRPr>
          </a:p>
          <a:p>
            <a:pPr lvl="2"/>
            <a:endParaRPr lang="en-US" dirty="0">
              <a:sym typeface="Wingdings" pitchFamily="2" charset="2"/>
            </a:endParaRPr>
          </a:p>
          <a:p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 </a:t>
            </a:r>
            <a:r>
              <a:rPr lang="en-US" dirty="0" smtClean="0">
                <a:sym typeface="Symbol"/>
              </a:rPr>
              <a:t>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Proof: Start with </a:t>
            </a:r>
            <a:r>
              <a:rPr lang="en-US" i="1" dirty="0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⇒ </a:t>
            </a:r>
            <a:r>
              <a:rPr lang="en-US" dirty="0" smtClean="0">
                <a:sym typeface="Symbol"/>
              </a:rPr>
              <a:t> and apply Lemma 1 for each elimination of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-local variable</a:t>
            </a:r>
            <a:br>
              <a:rPr lang="en-US" dirty="0" smtClean="0">
                <a:sym typeface="Symbol"/>
              </a:rPr>
            </a:br>
            <a:endParaRPr lang="en-US" dirty="0" smtClean="0">
              <a:sym typeface="Symbol"/>
            </a:endParaRPr>
          </a:p>
          <a:p>
            <a:pPr lvl="1"/>
            <a:r>
              <a:rPr lang="en-US" u="sng" dirty="0" smtClean="0">
                <a:sym typeface="Symbol"/>
              </a:rPr>
              <a:t>Lemma 1</a:t>
            </a:r>
            <a:r>
              <a:rPr lang="en-US" dirty="0" smtClean="0">
                <a:sym typeface="Symbol"/>
              </a:rPr>
              <a:t>: </a:t>
            </a:r>
            <a:r>
              <a:rPr lang="en-US" dirty="0" smtClean="0"/>
              <a:t>Let:  (1) </a:t>
            </a:r>
            <a:r>
              <a:rPr lang="en-US" i="1" dirty="0"/>
              <a:t>X</a:t>
            </a:r>
            <a:r>
              <a:rPr lang="en-US" dirty="0" smtClean="0"/>
              <a:t> </a:t>
            </a:r>
            <a:r>
              <a:rPr lang="en-US" dirty="0"/>
              <a:t>∧ </a:t>
            </a:r>
            <a:r>
              <a:rPr lang="en-US" i="1" dirty="0"/>
              <a:t>Y</a:t>
            </a:r>
            <a:r>
              <a:rPr lang="en-US" dirty="0" smtClean="0"/>
              <a:t> </a:t>
            </a:r>
            <a:r>
              <a:rPr lang="en-US" dirty="0"/>
              <a:t>⇒ </a:t>
            </a:r>
            <a:r>
              <a:rPr lang="en-US" i="1" dirty="0" smtClean="0"/>
              <a:t>c</a:t>
            </a:r>
            <a:r>
              <a:rPr lang="en-US" dirty="0" smtClean="0"/>
              <a:t>; (2)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 </a:t>
            </a:r>
            <a:r>
              <a:rPr lang="en-US" i="1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>
                <a:sym typeface="Symbol"/>
              </a:rPr>
              <a:t>Y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 </a:t>
            </a:r>
            <a:r>
              <a:rPr lang="en-US" i="1" dirty="0" smtClean="0">
                <a:sym typeface="Symbol"/>
              </a:rPr>
              <a:t>c). </a:t>
            </a:r>
            <a:br>
              <a:rPr lang="en-US" i="1" dirty="0" smtClean="0">
                <a:sym typeface="Symbol"/>
              </a:rPr>
            </a:br>
            <a:r>
              <a:rPr lang="en-US" i="1" dirty="0" smtClean="0">
                <a:sym typeface="Symbol"/>
              </a:rPr>
              <a:t>                 </a:t>
            </a:r>
            <a:r>
              <a:rPr lang="en-US" dirty="0" smtClean="0">
                <a:sym typeface="Symbol"/>
              </a:rPr>
              <a:t>Then:</a:t>
            </a:r>
            <a:r>
              <a:rPr lang="en-US" i="1" dirty="0"/>
              <a:t> </a:t>
            </a:r>
            <a:r>
              <a:rPr lang="en-US" i="1" dirty="0" smtClean="0"/>
              <a:t>VE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 </a:t>
            </a:r>
            <a:r>
              <a:rPr lang="en-US" dirty="0"/>
              <a:t>∧ </a:t>
            </a:r>
            <a:r>
              <a:rPr lang="en-US" i="1" dirty="0"/>
              <a:t>Y</a:t>
            </a:r>
            <a:r>
              <a:rPr lang="en-US" dirty="0" smtClean="0"/>
              <a:t> </a:t>
            </a:r>
            <a:r>
              <a:rPr lang="en-US" dirty="0"/>
              <a:t>⇒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  <a:p>
            <a:pPr lvl="2"/>
            <a:endParaRPr lang="en-US" i="1" dirty="0"/>
          </a:p>
          <a:p>
            <a:pPr marL="182880" lvl="1"/>
            <a:r>
              <a:rPr lang="en-US" i="1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I</a:t>
            </a:r>
            <a:r>
              <a:rPr lang="en-US" dirty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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: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by construction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6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A</a:t>
            </a:r>
            <a:r>
              <a:rPr lang="en-US" dirty="0"/>
              <a:t>-Local </a:t>
            </a:r>
            <a:r>
              <a:rPr lang="en-US" dirty="0" smtClean="0"/>
              <a:t>Variable Elimination: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Pro: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formula is natively in CNF ⇒ the translation overhead is saved</a:t>
            </a:r>
          </a:p>
          <a:p>
            <a:endParaRPr lang="en-US" dirty="0"/>
          </a:p>
          <a:p>
            <a:r>
              <a:rPr lang="en-US" dirty="0" smtClean="0"/>
              <a:t>Con: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en-US" dirty="0" smtClean="0"/>
              <a:t>ariable </a:t>
            </a:r>
            <a:r>
              <a:rPr lang="en-US" dirty="0" smtClean="0"/>
              <a:t>elimination blows up </a:t>
            </a:r>
          </a:p>
          <a:p>
            <a:pPr lvl="1"/>
            <a:r>
              <a:rPr lang="en-US" dirty="0" smtClean="0"/>
              <a:t>The same problem as in the DPLL algorithm for deciding SAT</a:t>
            </a:r>
          </a:p>
          <a:p>
            <a:pPr lvl="1"/>
            <a:endParaRPr lang="en-US" dirty="0"/>
          </a:p>
          <a:p>
            <a:r>
              <a:rPr lang="en-US" dirty="0" smtClean="0"/>
              <a:t>Can one limit the amount of elimination and still get an interpolant?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6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Method </a:t>
            </a:r>
            <a:r>
              <a:rPr lang="en-US" sz="3200" dirty="0" smtClean="0">
                <a:solidFill>
                  <a:srgbClr val="7030A0"/>
                </a:solidFill>
              </a:rPr>
              <a:t>3 </a:t>
            </a:r>
            <a:r>
              <a:rPr lang="en-US" sz="3200" dirty="0"/>
              <a:t>for Interpolant </a:t>
            </a:r>
            <a:r>
              <a:rPr lang="en-US" sz="3200" dirty="0" smtClean="0"/>
              <a:t>Generation: Resolution-driven </a:t>
            </a:r>
            <a:r>
              <a:rPr lang="en-US" sz="3200" dirty="0"/>
              <a:t>Variable </a:t>
            </a:r>
            <a:r>
              <a:rPr lang="en-US" sz="3200" dirty="0" smtClean="0"/>
              <a:t>Elimination (RVE)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Associate </a:t>
            </a:r>
            <a:r>
              <a:rPr lang="en-US" dirty="0" smtClean="0"/>
              <a:t>a formula </a:t>
            </a:r>
            <a:r>
              <a:rPr lang="en-US" i="1" dirty="0"/>
              <a:t>I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 smtClean="0"/>
              <a:t>), </a:t>
            </a:r>
            <a:r>
              <a:rPr lang="en-US" dirty="0"/>
              <a:t>called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7030A0"/>
                </a:solidFill>
              </a:rPr>
              <a:t>clause </a:t>
            </a:r>
            <a:r>
              <a:rPr lang="en-US" dirty="0" smtClean="0">
                <a:solidFill>
                  <a:srgbClr val="7030A0"/>
                </a:solidFill>
              </a:rPr>
              <a:t>interpolant,</a:t>
            </a:r>
            <a:r>
              <a:rPr lang="en-US" dirty="0" smtClean="0"/>
              <a:t> with </a:t>
            </a:r>
            <a:r>
              <a:rPr lang="en-US" dirty="0"/>
              <a:t>each </a:t>
            </a:r>
            <a:r>
              <a:rPr lang="en-US" dirty="0" smtClean="0"/>
              <a:t>node </a:t>
            </a:r>
            <a:r>
              <a:rPr lang="en-US" i="1" dirty="0" smtClean="0"/>
              <a:t>c </a:t>
            </a:r>
            <a:r>
              <a:rPr lang="en-US" dirty="0" smtClean="0">
                <a:solidFill>
                  <a:srgbClr val="7030A0"/>
                </a:solidFill>
              </a:rPr>
              <a:t>reachable from </a:t>
            </a:r>
            <a:r>
              <a:rPr lang="en-US" i="1" dirty="0" smtClean="0">
                <a:solidFill>
                  <a:srgbClr val="7030A0"/>
                </a:solidFill>
              </a:rPr>
              <a:t>A </a:t>
            </a:r>
            <a:r>
              <a:rPr lang="en-US" dirty="0" smtClean="0"/>
              <a:t>as follows: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For an </a:t>
            </a:r>
            <a:r>
              <a:rPr lang="en-US" dirty="0"/>
              <a:t>input </a:t>
            </a:r>
            <a:r>
              <a:rPr lang="en-US" dirty="0" smtClean="0"/>
              <a:t>node: </a:t>
            </a:r>
            <a:r>
              <a:rPr lang="en-US" i="1" dirty="0" smtClean="0"/>
              <a:t>c</a:t>
            </a:r>
            <a:r>
              <a:rPr lang="en-US" dirty="0" smtClean="0"/>
              <a:t> ⇒ </a:t>
            </a:r>
            <a:r>
              <a:rPr lang="en-US" i="1" dirty="0" smtClean="0"/>
              <a:t>I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/>
              <a:t>) = </a:t>
            </a:r>
            <a:r>
              <a:rPr lang="en-US" i="1" dirty="0" smtClean="0"/>
              <a:t>c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For an </a:t>
            </a:r>
            <a:r>
              <a:rPr lang="en-US" dirty="0"/>
              <a:t>internal node </a:t>
            </a:r>
            <a:r>
              <a:rPr lang="en-US" i="1" dirty="0"/>
              <a:t>c</a:t>
            </a:r>
            <a:r>
              <a:rPr lang="en-US" baseline="-25000" dirty="0"/>
              <a:t>3 </a:t>
            </a:r>
            <a:r>
              <a:rPr lang="en-US" dirty="0"/>
              <a:t>= </a:t>
            </a:r>
            <a:r>
              <a:rPr lang="en-US" i="1" dirty="0"/>
              <a:t>c</a:t>
            </a:r>
            <a:r>
              <a:rPr lang="en-US" baseline="-25000" dirty="0"/>
              <a:t>1 </a:t>
            </a:r>
            <a:r>
              <a:rPr lang="en-US" dirty="0">
                <a:sym typeface="Symbol"/>
              </a:rPr>
              <a:t></a:t>
            </a:r>
            <a:r>
              <a:rPr lang="en-US" i="1" baseline="30000" dirty="0">
                <a:sym typeface="Symbol"/>
              </a:rPr>
              <a:t>p</a:t>
            </a:r>
            <a:r>
              <a:rPr lang="en-US" baseline="30000" dirty="0">
                <a:sym typeface="Symbol"/>
              </a:rPr>
              <a:t> </a:t>
            </a:r>
            <a:r>
              <a:rPr lang="en-US" i="1" dirty="0" smtClean="0"/>
              <a:t>c</a:t>
            </a:r>
            <a:r>
              <a:rPr lang="en-US" baseline="-25000" dirty="0" smtClean="0"/>
              <a:t>2,</a:t>
            </a:r>
            <a:r>
              <a:rPr lang="en-US" dirty="0" smtClean="0"/>
              <a:t> where</a:t>
            </a:r>
            <a:r>
              <a:rPr lang="en-US" baseline="-25000" dirty="0" smtClean="0"/>
              <a:t/>
            </a:r>
            <a:br>
              <a:rPr lang="en-US" baseline="-25000" dirty="0" smtClean="0"/>
            </a:br>
            <a:r>
              <a:rPr lang="en-US" baseline="-25000" dirty="0" smtClean="0"/>
              <a:t>                                                          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c</a:t>
            </a:r>
            <a:r>
              <a:rPr lang="en-US" baseline="-25000" dirty="0" smtClean="0"/>
              <a:t>2 </a:t>
            </a:r>
            <a:r>
              <a:rPr lang="en-US" dirty="0" smtClean="0"/>
              <a:t>are reachable from </a:t>
            </a:r>
            <a:r>
              <a:rPr lang="en-US" i="1" dirty="0" smtClean="0"/>
              <a:t>A</a:t>
            </a:r>
            <a:endParaRPr lang="en-US" dirty="0"/>
          </a:p>
          <a:p>
            <a:pPr lvl="1"/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 is global </a:t>
            </a:r>
            <a:r>
              <a:rPr lang="en-US" dirty="0" smtClean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3</a:t>
            </a:r>
            <a:r>
              <a:rPr lang="en-US" dirty="0">
                <a:sym typeface="Wingdings" pitchFamily="2" charset="2"/>
              </a:rPr>
              <a:t>) = </a:t>
            </a: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i="1" dirty="0"/>
              <a:t>A</a:t>
            </a:r>
            <a:r>
              <a:rPr lang="en-US" dirty="0"/>
              <a:t>-local </a:t>
            </a:r>
            <a:r>
              <a:rPr lang="en-US" dirty="0" smtClean="0"/>
              <a:t>⇒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>
                <a:sym typeface="Wingdings" pitchFamily="2" charset="2"/>
              </a:rPr>
              <a:t>) = </a:t>
            </a:r>
            <a:r>
              <a:rPr lang="en-US" i="1" dirty="0" smtClean="0">
                <a:sym typeface="Wingdings" pitchFamily="2" charset="2"/>
              </a:rPr>
              <a:t>VE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), 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For an internal node, one of whose parents is not reachable from </a:t>
            </a:r>
            <a:r>
              <a:rPr lang="en-US" i="1" dirty="0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: propagate the clause interpolant from the other parent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7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5476648" y="4578123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2" name="Straight Arrow Connector 11"/>
          <p:cNvCxnSpPr>
            <a:stCxn id="7" idx="0"/>
            <a:endCxn id="11" idx="4"/>
          </p:cNvCxnSpPr>
          <p:nvPr/>
        </p:nvCxnSpPr>
        <p:spPr>
          <a:xfrm flipV="1">
            <a:off x="5736317" y="5073422"/>
            <a:ext cx="197531" cy="1112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0"/>
            <a:endCxn id="11" idx="4"/>
          </p:cNvCxnSpPr>
          <p:nvPr/>
        </p:nvCxnSpPr>
        <p:spPr>
          <a:xfrm flipH="1" flipV="1">
            <a:off x="5933848" y="5073422"/>
            <a:ext cx="887563" cy="1079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1042307" y="4552270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5" name="Straight Arrow Connector 14"/>
          <p:cNvCxnSpPr>
            <a:stCxn id="4" idx="0"/>
            <a:endCxn id="14" idx="4"/>
          </p:cNvCxnSpPr>
          <p:nvPr/>
        </p:nvCxnSpPr>
        <p:spPr>
          <a:xfrm flipV="1">
            <a:off x="751114" y="5099276"/>
            <a:ext cx="976993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0"/>
            <a:endCxn id="14" idx="4"/>
          </p:cNvCxnSpPr>
          <p:nvPr/>
        </p:nvCxnSpPr>
        <p:spPr>
          <a:xfrm flipH="1" flipV="1">
            <a:off x="1728107" y="5099276"/>
            <a:ext cx="551694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0"/>
            <a:endCxn id="19" idx="4"/>
          </p:cNvCxnSpPr>
          <p:nvPr/>
        </p:nvCxnSpPr>
        <p:spPr>
          <a:xfrm flipV="1">
            <a:off x="4115556" y="4002437"/>
            <a:ext cx="675292" cy="209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0"/>
            <a:endCxn id="19" idx="4"/>
          </p:cNvCxnSpPr>
          <p:nvPr/>
        </p:nvCxnSpPr>
        <p:spPr>
          <a:xfrm flipH="1" flipV="1">
            <a:off x="4790848" y="4002437"/>
            <a:ext cx="1143000" cy="575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Oval 8"/>
          <p:cNvSpPr>
            <a:spLocks noChangeArrowheads="1"/>
          </p:cNvSpPr>
          <p:nvPr/>
        </p:nvSpPr>
        <p:spPr bwMode="auto">
          <a:xfrm>
            <a:off x="4105048" y="3455431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a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3276600" y="2590800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1" name="Straight Arrow Connector 20"/>
          <p:cNvCxnSpPr>
            <a:stCxn id="14" idx="0"/>
            <a:endCxn id="20" idx="4"/>
          </p:cNvCxnSpPr>
          <p:nvPr/>
        </p:nvCxnSpPr>
        <p:spPr>
          <a:xfrm flipV="1">
            <a:off x="1728107" y="3086099"/>
            <a:ext cx="2005693" cy="1466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0"/>
            <a:endCxn id="20" idx="4"/>
          </p:cNvCxnSpPr>
          <p:nvPr/>
        </p:nvCxnSpPr>
        <p:spPr>
          <a:xfrm flipH="1" flipV="1">
            <a:off x="3733800" y="3086099"/>
            <a:ext cx="105704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4733169" y="1600200"/>
            <a:ext cx="608844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4" name="Straight Arrow Connector 23"/>
          <p:cNvCxnSpPr>
            <a:stCxn id="20" idx="0"/>
            <a:endCxn id="23" idx="4"/>
          </p:cNvCxnSpPr>
          <p:nvPr/>
        </p:nvCxnSpPr>
        <p:spPr>
          <a:xfrm flipV="1">
            <a:off x="3733800" y="2095499"/>
            <a:ext cx="1303791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0"/>
            <a:endCxn id="23" idx="4"/>
          </p:cNvCxnSpPr>
          <p:nvPr/>
        </p:nvCxnSpPr>
        <p:spPr>
          <a:xfrm flipH="1" flipV="1">
            <a:off x="5037591" y="2095499"/>
            <a:ext cx="2830814" cy="4057652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val 8"/>
              <p:cNvSpPr>
                <a:spLocks noChangeArrowheads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6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>
            <a:stCxn id="23" idx="0"/>
            <a:endCxn id="26" idx="4"/>
          </p:cNvCxnSpPr>
          <p:nvPr/>
        </p:nvCxnSpPr>
        <p:spPr>
          <a:xfrm flipV="1">
            <a:off x="5037591" y="1104899"/>
            <a:ext cx="743479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0"/>
            <a:endCxn id="26" idx="4"/>
          </p:cNvCxnSpPr>
          <p:nvPr/>
        </p:nvCxnSpPr>
        <p:spPr>
          <a:xfrm flipH="1" flipV="1">
            <a:off x="5781070" y="1104899"/>
            <a:ext cx="2981930" cy="5048252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36914" y="524395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35082" y="527909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97733" y="43676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4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28455" y="308609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33169" y="22214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2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23158" y="116788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3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314" y="5896269"/>
            <a:ext cx="145939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569508" y="5867795"/>
            <a:ext cx="154911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06979" y="4218316"/>
            <a:ext cx="330878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58954" y="5910838"/>
            <a:ext cx="214446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331921" y="5910838"/>
            <a:ext cx="105912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492675" y="5892015"/>
            <a:ext cx="91853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14975" y="4245632"/>
            <a:ext cx="93219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442787" y="3232666"/>
            <a:ext cx="342561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g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37343" y="2343149"/>
            <a:ext cx="615533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[(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)]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617621" y="1352549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303421" y="497442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76200" y="361949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RVE</a:t>
            </a:r>
            <a:endParaRPr lang="en-US" sz="3600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844853" y="2712481"/>
            <a:ext cx="883254" cy="1551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1728107" y="2712481"/>
            <a:ext cx="3575314" cy="5582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378405" y="2712481"/>
            <a:ext cx="1279195" cy="1577799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3657600" y="2712481"/>
            <a:ext cx="1950621" cy="55828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5608221" y="2712481"/>
            <a:ext cx="1478379" cy="55828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3" idx="2"/>
          </p:cNvCxnSpPr>
          <p:nvPr/>
        </p:nvCxnSpPr>
        <p:spPr>
          <a:xfrm flipH="1" flipV="1">
            <a:off x="5781070" y="4614964"/>
            <a:ext cx="54012" cy="13191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0" idx="0"/>
          </p:cNvCxnSpPr>
          <p:nvPr/>
        </p:nvCxnSpPr>
        <p:spPr>
          <a:xfrm flipH="1" flipV="1">
            <a:off x="5808076" y="4614964"/>
            <a:ext cx="1143864" cy="12770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9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RVE: </a:t>
            </a:r>
            <a:r>
              <a:rPr lang="en-US" sz="3600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 is a </a:t>
            </a:r>
            <a:r>
              <a:rPr lang="en-US" dirty="0" smtClean="0">
                <a:solidFill>
                  <a:srgbClr val="7030A0"/>
                </a:solidFill>
              </a:rPr>
              <a:t>clause interpolant</a:t>
            </a:r>
            <a:r>
              <a:rPr lang="en-US" dirty="0" smtClean="0"/>
              <a:t> of a clause </a:t>
            </a:r>
            <a:r>
              <a:rPr lang="en-US" i="1" dirty="0" smtClean="0"/>
              <a:t>c</a:t>
            </a:r>
            <a:r>
              <a:rPr lang="en-US" dirty="0" smtClean="0"/>
              <a:t> reachable from </a:t>
            </a:r>
            <a:r>
              <a:rPr lang="en-US" i="1" dirty="0" smtClean="0"/>
              <a:t>A</a:t>
            </a:r>
            <a:r>
              <a:rPr lang="en-US" dirty="0" smtClean="0"/>
              <a:t> iff:</a:t>
            </a:r>
            <a:endParaRPr lang="en-US" i="1" dirty="0"/>
          </a:p>
          <a:p>
            <a:pPr lvl="1"/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dirty="0">
                <a:sym typeface="Wingdings" pitchFamily="2" charset="2"/>
              </a:rPr>
              <a:t>)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 </a:t>
            </a:r>
            <a:r>
              <a:rPr lang="en-US" i="1" dirty="0" smtClean="0">
                <a:sym typeface="Symbol"/>
              </a:rPr>
              <a:t>c</a:t>
            </a:r>
            <a:endParaRPr lang="en-US" i="1" dirty="0">
              <a:sym typeface="Symbol"/>
            </a:endParaRPr>
          </a:p>
          <a:p>
            <a:pPr lvl="1"/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dirty="0">
                <a:sym typeface="Wingdings" pitchFamily="2" charset="2"/>
              </a:rPr>
              <a:t>)) </a:t>
            </a:r>
            <a:r>
              <a:rPr lang="en-US" dirty="0">
                <a:sym typeface="Symbol"/>
              </a:rPr>
              <a:t>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 </a:t>
            </a:r>
            <a:r>
              <a:rPr lang="en-US" i="1" dirty="0">
                <a:sym typeface="Symbol"/>
              </a:rPr>
              <a:t>L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c</a:t>
            </a:r>
            <a:r>
              <a:rPr lang="en-US" dirty="0" smtClean="0">
                <a:sym typeface="Symbol"/>
              </a:rPr>
              <a:t>) </a:t>
            </a:r>
          </a:p>
          <a:p>
            <a:pPr lvl="2"/>
            <a:r>
              <a:rPr lang="en-US" i="1" dirty="0">
                <a:sym typeface="Symbol"/>
              </a:rPr>
              <a:t>L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c</a:t>
            </a:r>
            <a:r>
              <a:rPr lang="en-US" dirty="0" smtClean="0">
                <a:sym typeface="Symbol"/>
              </a:rPr>
              <a:t>):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-local variables that appear in </a:t>
            </a:r>
            <a:r>
              <a:rPr lang="en-US" i="1" dirty="0" smtClean="0">
                <a:sym typeface="Symbol"/>
              </a:rPr>
              <a:t>c</a:t>
            </a:r>
          </a:p>
          <a:p>
            <a:pPr lvl="1"/>
            <a:endParaRPr lang="en-US" i="1" dirty="0">
              <a:sym typeface="Symbol"/>
            </a:endParaRPr>
          </a:p>
          <a:p>
            <a:r>
              <a:rPr lang="en-US" dirty="0" smtClean="0">
                <a:sym typeface="Symbol"/>
              </a:rPr>
              <a:t>By definition a clause interpolant of  is an interpolant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/>
              <a:t>Proof: show </a:t>
            </a:r>
            <a:r>
              <a:rPr lang="en-US" dirty="0"/>
              <a:t>that </a:t>
            </a:r>
            <a:r>
              <a:rPr lang="en-US" i="1" dirty="0"/>
              <a:t>I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/>
              <a:t>) is a clause interpolant for every </a:t>
            </a:r>
            <a:r>
              <a:rPr lang="en-US" i="1" dirty="0" smtClean="0"/>
              <a:t>c</a:t>
            </a:r>
            <a:endParaRPr lang="en-US" dirty="0" smtClean="0">
              <a:sym typeface="Symbol"/>
            </a:endParaRPr>
          </a:p>
          <a:p>
            <a:endParaRPr lang="en-US" i="1" dirty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Interpolation-based model </a:t>
            </a:r>
            <a:r>
              <a:rPr lang="en-US" dirty="0">
                <a:solidFill>
                  <a:srgbClr val="7030A0"/>
                </a:solidFill>
              </a:rPr>
              <a:t>checking (ITP)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an efficient and </a:t>
            </a:r>
            <a:r>
              <a:rPr lang="en-US" dirty="0" smtClean="0"/>
              <a:t>complete model </a:t>
            </a:r>
            <a:r>
              <a:rPr lang="en-US" dirty="0"/>
              <a:t>checking </a:t>
            </a:r>
            <a:r>
              <a:rPr lang="en-US" dirty="0" smtClean="0"/>
              <a:t>procedure.</a:t>
            </a:r>
          </a:p>
          <a:p>
            <a:endParaRPr lang="en-US" dirty="0" smtClean="0"/>
          </a:p>
          <a:p>
            <a:r>
              <a:rPr lang="en-US" dirty="0" smtClean="0"/>
              <a:t>One invocation of ITP uses </a:t>
            </a:r>
            <a:r>
              <a:rPr lang="en-US" dirty="0" smtClean="0">
                <a:solidFill>
                  <a:srgbClr val="7030A0"/>
                </a:solidFill>
              </a:rPr>
              <a:t>many interpolants</a:t>
            </a:r>
            <a:r>
              <a:rPr lang="en-US" dirty="0" smtClean="0"/>
              <a:t>, </a:t>
            </a:r>
            <a:r>
              <a:rPr lang="en-US" dirty="0" smtClean="0"/>
              <a:t>where t</a:t>
            </a:r>
            <a:r>
              <a:rPr lang="en-US" dirty="0" smtClean="0"/>
              <a:t>he interpolants are generated from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7030A0"/>
                </a:solidFill>
              </a:rPr>
              <a:t>resolution refutation</a:t>
            </a:r>
            <a:r>
              <a:rPr lang="en-US" dirty="0" smtClean="0"/>
              <a:t> </a:t>
            </a:r>
            <a:r>
              <a:rPr lang="en-US" dirty="0" smtClean="0"/>
              <a:t>produced </a:t>
            </a:r>
            <a:r>
              <a:rPr lang="en-US" dirty="0" smtClean="0"/>
              <a:t>by the SAT solver</a:t>
            </a:r>
          </a:p>
          <a:p>
            <a:endParaRPr lang="en-US" dirty="0"/>
          </a:p>
          <a:p>
            <a:r>
              <a:rPr lang="en-US" dirty="0" smtClean="0"/>
              <a:t>Interpolants </a:t>
            </a:r>
            <a:r>
              <a:rPr lang="en-US" dirty="0" smtClean="0"/>
              <a:t>generated by the current method are highly redundant and might </a:t>
            </a:r>
            <a:r>
              <a:rPr lang="en-US" dirty="0"/>
              <a:t>become </a:t>
            </a:r>
            <a:r>
              <a:rPr lang="en-US" dirty="0" smtClean="0"/>
              <a:t>too large rendering </a:t>
            </a:r>
            <a:r>
              <a:rPr lang="en-US" dirty="0" smtClean="0">
                <a:solidFill>
                  <a:srgbClr val="7030A0"/>
                </a:solidFill>
              </a:rPr>
              <a:t>ITP </a:t>
            </a:r>
            <a:r>
              <a:rPr lang="en-US" dirty="0">
                <a:solidFill>
                  <a:srgbClr val="7030A0"/>
                </a:solidFill>
              </a:rPr>
              <a:t>slow</a:t>
            </a:r>
            <a:r>
              <a:rPr lang="en-US" dirty="0"/>
              <a:t> </a:t>
            </a:r>
            <a:r>
              <a:rPr lang="en-US" dirty="0" smtClean="0"/>
              <a:t>or even </a:t>
            </a:r>
            <a:r>
              <a:rPr lang="en-US" dirty="0">
                <a:solidFill>
                  <a:srgbClr val="7030A0"/>
                </a:solidFill>
              </a:rPr>
              <a:t>intractable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RVE: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Terminates where </a:t>
            </a:r>
            <a:r>
              <a:rPr lang="en-US" i="1" dirty="0" smtClean="0"/>
              <a:t>A</a:t>
            </a:r>
            <a:r>
              <a:rPr lang="en-US" dirty="0" smtClean="0"/>
              <a:t>-local variable elimination blows up in many cases because of </a:t>
            </a:r>
            <a:r>
              <a:rPr lang="en-US" dirty="0" smtClean="0">
                <a:solidFill>
                  <a:srgbClr val="7030A0"/>
                </a:solidFill>
              </a:rPr>
              <a:t>variable elimination locality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1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387823" y="1289654"/>
            <a:ext cx="615533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7854" y="1151155"/>
            <a:ext cx="2310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Resolution-driven variable elimination: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9986" y="381000"/>
            <a:ext cx="3341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</a:t>
            </a:r>
            <a:r>
              <a:rPr lang="en-US" dirty="0" smtClean="0"/>
              <a:t>-local variable elimination: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17854" y="781823"/>
            <a:ext cx="88392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 pitchFamily="18" charset="2"/>
              </a:rPr>
              <a:t>(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 pitchFamily="18" charset="2"/>
              </a:rPr>
              <a:t>(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dirty="0">
                <a:sym typeface="Symbol"/>
              </a:rPr>
              <a:t>  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dirty="0" smtClean="0">
                <a:sym typeface="Symbol"/>
              </a:rPr>
              <a:t> 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5459336" y="496846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8" name="Straight Arrow Connector 27"/>
          <p:cNvCxnSpPr>
            <a:stCxn id="23" idx="0"/>
            <a:endCxn id="27" idx="4"/>
          </p:cNvCxnSpPr>
          <p:nvPr/>
        </p:nvCxnSpPr>
        <p:spPr>
          <a:xfrm flipV="1">
            <a:off x="5736317" y="5463760"/>
            <a:ext cx="180219" cy="72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0"/>
            <a:endCxn id="27" idx="4"/>
          </p:cNvCxnSpPr>
          <p:nvPr/>
        </p:nvCxnSpPr>
        <p:spPr>
          <a:xfrm flipH="1" flipV="1">
            <a:off x="5916536" y="5463760"/>
            <a:ext cx="904875" cy="6893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1024995" y="4942608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31" name="Straight Arrow Connector 30"/>
          <p:cNvCxnSpPr>
            <a:stCxn id="20" idx="0"/>
            <a:endCxn id="30" idx="4"/>
          </p:cNvCxnSpPr>
          <p:nvPr/>
        </p:nvCxnSpPr>
        <p:spPr>
          <a:xfrm flipV="1">
            <a:off x="751114" y="5489614"/>
            <a:ext cx="959681" cy="637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1" idx="0"/>
            <a:endCxn id="30" idx="4"/>
          </p:cNvCxnSpPr>
          <p:nvPr/>
        </p:nvCxnSpPr>
        <p:spPr>
          <a:xfrm flipH="1" flipV="1">
            <a:off x="1710795" y="5489614"/>
            <a:ext cx="569006" cy="637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0"/>
            <a:endCxn id="35" idx="4"/>
          </p:cNvCxnSpPr>
          <p:nvPr/>
        </p:nvCxnSpPr>
        <p:spPr>
          <a:xfrm flipV="1">
            <a:off x="4115556" y="4561359"/>
            <a:ext cx="469295" cy="1540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0"/>
            <a:endCxn id="35" idx="4"/>
          </p:cNvCxnSpPr>
          <p:nvPr/>
        </p:nvCxnSpPr>
        <p:spPr>
          <a:xfrm flipH="1" flipV="1">
            <a:off x="4584851" y="4561359"/>
            <a:ext cx="1331685" cy="4071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Oval 8"/>
          <p:cNvSpPr>
            <a:spLocks noChangeArrowheads="1"/>
          </p:cNvSpPr>
          <p:nvPr/>
        </p:nvSpPr>
        <p:spPr bwMode="auto">
          <a:xfrm>
            <a:off x="3899051" y="4014353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3070603" y="3149722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37" name="Straight Arrow Connector 36"/>
          <p:cNvCxnSpPr>
            <a:stCxn id="30" idx="0"/>
            <a:endCxn id="36" idx="4"/>
          </p:cNvCxnSpPr>
          <p:nvPr/>
        </p:nvCxnSpPr>
        <p:spPr>
          <a:xfrm flipV="1">
            <a:off x="1710795" y="3645021"/>
            <a:ext cx="1817008" cy="1297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0"/>
          </p:cNvCxnSpPr>
          <p:nvPr/>
        </p:nvCxnSpPr>
        <p:spPr>
          <a:xfrm flipH="1" flipV="1">
            <a:off x="3527803" y="3645021"/>
            <a:ext cx="105704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4733169" y="2305050"/>
            <a:ext cx="608844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40" name="Straight Arrow Connector 39"/>
          <p:cNvCxnSpPr>
            <a:stCxn id="36" idx="0"/>
            <a:endCxn id="39" idx="4"/>
          </p:cNvCxnSpPr>
          <p:nvPr/>
        </p:nvCxnSpPr>
        <p:spPr>
          <a:xfrm flipV="1">
            <a:off x="3527803" y="2800349"/>
            <a:ext cx="1509788" cy="349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5" idx="0"/>
            <a:endCxn id="39" idx="4"/>
          </p:cNvCxnSpPr>
          <p:nvPr/>
        </p:nvCxnSpPr>
        <p:spPr>
          <a:xfrm flipH="1" flipV="1">
            <a:off x="5037591" y="2800349"/>
            <a:ext cx="2830814" cy="335280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val 8"/>
              <p:cNvSpPr>
                <a:spLocks noChangeArrowheads="1"/>
              </p:cNvSpPr>
              <p:nvPr/>
            </p:nvSpPr>
            <p:spPr bwMode="auto">
              <a:xfrm>
                <a:off x="5459336" y="1696223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2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59336" y="1696223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>
            <a:stCxn id="39" idx="7"/>
            <a:endCxn id="42" idx="4"/>
          </p:cNvCxnSpPr>
          <p:nvPr/>
        </p:nvCxnSpPr>
        <p:spPr>
          <a:xfrm flipV="1">
            <a:off x="5252850" y="2191522"/>
            <a:ext cx="510908" cy="186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6" idx="0"/>
            <a:endCxn id="42" idx="4"/>
          </p:cNvCxnSpPr>
          <p:nvPr/>
        </p:nvCxnSpPr>
        <p:spPr>
          <a:xfrm flipH="1" flipV="1">
            <a:off x="5763758" y="2191522"/>
            <a:ext cx="2999242" cy="3961629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419602" y="563429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17770" y="566943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491736" y="492652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4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322458" y="3645021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33169" y="292631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2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05846" y="225450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3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78" name="Oval 8"/>
          <p:cNvSpPr>
            <a:spLocks noChangeArrowheads="1"/>
          </p:cNvSpPr>
          <p:nvPr/>
        </p:nvSpPr>
        <p:spPr bwMode="auto">
          <a:xfrm>
            <a:off x="2958343" y="4803938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2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80" name="Straight Arrow Connector 79"/>
          <p:cNvCxnSpPr>
            <a:stCxn id="20" idx="0"/>
            <a:endCxn id="78" idx="4"/>
          </p:cNvCxnSpPr>
          <p:nvPr/>
        </p:nvCxnSpPr>
        <p:spPr>
          <a:xfrm flipV="1">
            <a:off x="751114" y="5299237"/>
            <a:ext cx="2664429" cy="82806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3" idx="0"/>
            <a:endCxn id="78" idx="4"/>
          </p:cNvCxnSpPr>
          <p:nvPr/>
        </p:nvCxnSpPr>
        <p:spPr>
          <a:xfrm flipH="1" flipV="1">
            <a:off x="3415543" y="5299237"/>
            <a:ext cx="2320774" cy="886571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Oval 8"/>
          <p:cNvSpPr>
            <a:spLocks noChangeArrowheads="1"/>
          </p:cNvSpPr>
          <p:nvPr/>
        </p:nvSpPr>
        <p:spPr bwMode="auto">
          <a:xfrm>
            <a:off x="3985003" y="4829914"/>
            <a:ext cx="1357010" cy="50148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>
                <a:sym typeface="Symbol" pitchFamily="18" charset="2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86" name="Straight Arrow Connector 85"/>
          <p:cNvCxnSpPr>
            <a:stCxn id="21" idx="0"/>
            <a:endCxn id="85" idx="4"/>
          </p:cNvCxnSpPr>
          <p:nvPr/>
        </p:nvCxnSpPr>
        <p:spPr>
          <a:xfrm flipV="1">
            <a:off x="2279801" y="5331401"/>
            <a:ext cx="2383707" cy="79589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23" idx="0"/>
            <a:endCxn id="85" idx="4"/>
          </p:cNvCxnSpPr>
          <p:nvPr/>
        </p:nvCxnSpPr>
        <p:spPr>
          <a:xfrm flipH="1" flipV="1">
            <a:off x="4663508" y="5331401"/>
            <a:ext cx="1072809" cy="854407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57200" y="2623838"/>
            <a:ext cx="97971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Saved!</a:t>
            </a:r>
            <a:endParaRPr lang="en-US" b="1" dirty="0"/>
          </a:p>
        </p:txBody>
      </p:sp>
      <p:cxnSp>
        <p:nvCxnSpPr>
          <p:cNvPr id="94" name="Straight Arrow Connector 93"/>
          <p:cNvCxnSpPr>
            <a:stCxn id="92" idx="2"/>
            <a:endCxn id="78" idx="1"/>
          </p:cNvCxnSpPr>
          <p:nvPr/>
        </p:nvCxnSpPr>
        <p:spPr>
          <a:xfrm>
            <a:off x="947057" y="2993170"/>
            <a:ext cx="2145197" cy="1883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2" idx="2"/>
            <a:endCxn id="85" idx="1"/>
          </p:cNvCxnSpPr>
          <p:nvPr/>
        </p:nvCxnSpPr>
        <p:spPr>
          <a:xfrm>
            <a:off x="947057" y="2993170"/>
            <a:ext cx="3236676" cy="19101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Slide Number Placeholder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9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85" grpId="0" animBg="1"/>
      <p:bldP spid="9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RVE: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>
                <a:gradFill>
                  <a:gsLst>
                    <a:gs pos="0">
                      <a:schemeClr val="accent1">
                        <a:tint val="50000"/>
                        <a:shade val="86000"/>
                        <a:satMod val="140000"/>
                      </a:schemeClr>
                    </a:gs>
                    <a:gs pos="45000">
                      <a:schemeClr val="accent1">
                        <a:tint val="48000"/>
                        <a:satMod val="150000"/>
                      </a:schemeClr>
                    </a:gs>
                    <a:gs pos="100000">
                      <a:schemeClr val="accent1">
                        <a:tint val="28000"/>
                        <a:satMod val="160000"/>
                      </a:schemeClr>
                    </a:gs>
                  </a:gsLst>
                  <a:path path="circle">
                    <a:fillToRect l="100000" t="100000" r="100000" b="100000"/>
                  </a:path>
                </a:gradFill>
              </a:rPr>
              <a:t>Generates significantly smaller interpolants than </a:t>
            </a:r>
            <a:r>
              <a:rPr lang="en-US" i="1" dirty="0" smtClean="0">
                <a:gradFill>
                  <a:gsLst>
                    <a:gs pos="0">
                      <a:schemeClr val="accent1">
                        <a:tint val="50000"/>
                        <a:shade val="86000"/>
                        <a:satMod val="140000"/>
                      </a:schemeClr>
                    </a:gs>
                    <a:gs pos="45000">
                      <a:schemeClr val="accent1">
                        <a:tint val="48000"/>
                        <a:satMod val="150000"/>
                      </a:schemeClr>
                    </a:gs>
                    <a:gs pos="100000">
                      <a:schemeClr val="accent1">
                        <a:tint val="28000"/>
                        <a:satMod val="160000"/>
                      </a:schemeClr>
                    </a:gs>
                  </a:gsLst>
                  <a:path path="circle">
                    <a:fillToRect l="100000" t="100000" r="100000" b="100000"/>
                  </a:path>
                </a:gradFill>
              </a:rPr>
              <a:t>A</a:t>
            </a:r>
            <a:r>
              <a:rPr lang="en-US" dirty="0" smtClean="0">
                <a:gradFill>
                  <a:gsLst>
                    <a:gs pos="0">
                      <a:schemeClr val="accent1">
                        <a:tint val="50000"/>
                        <a:shade val="86000"/>
                        <a:satMod val="140000"/>
                      </a:schemeClr>
                    </a:gs>
                    <a:gs pos="45000">
                      <a:schemeClr val="accent1">
                        <a:tint val="48000"/>
                        <a:satMod val="150000"/>
                      </a:schemeClr>
                    </a:gs>
                    <a:gs pos="100000">
                      <a:schemeClr val="accent1">
                        <a:tint val="28000"/>
                        <a:satMod val="160000"/>
                      </a:schemeClr>
                    </a:gs>
                  </a:gsLst>
                  <a:path path="circle">
                    <a:fillToRect l="100000" t="100000" r="100000" b="100000"/>
                  </a:path>
                </a:gradFill>
              </a:rPr>
              <a:t>-local variable elimination because of variable elimination locality</a:t>
            </a:r>
          </a:p>
          <a:p>
            <a:pPr lvl="2"/>
            <a:endParaRPr lang="en-US" dirty="0" smtClean="0">
              <a:solidFill>
                <a:srgbClr val="7030A0"/>
              </a:solidFill>
            </a:endParaRPr>
          </a:p>
          <a:p>
            <a:pPr lvl="1"/>
            <a:r>
              <a:rPr lang="en-US" dirty="0" smtClean="0"/>
              <a:t>Unlike </a:t>
            </a:r>
            <a:r>
              <a:rPr lang="en-US" dirty="0"/>
              <a:t>McMillan’s </a:t>
            </a:r>
            <a:r>
              <a:rPr lang="en-US" dirty="0" smtClean="0"/>
              <a:t>method: </a:t>
            </a:r>
          </a:p>
          <a:p>
            <a:pPr lvl="2"/>
            <a:r>
              <a:rPr lang="en-US" dirty="0" smtClean="0"/>
              <a:t>Optimizes the interpolant on-the-fly by local variable elimination</a:t>
            </a:r>
          </a:p>
          <a:p>
            <a:pPr lvl="2"/>
            <a:r>
              <a:rPr lang="en-US" dirty="0" smtClean="0"/>
              <a:t>Generates the interpolant natively in CNF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3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52485" y="1117432"/>
            <a:ext cx="615533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7854" y="471101"/>
            <a:ext cx="2310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Resolution-driven variable elimination:</a:t>
            </a:r>
            <a:endParaRPr lang="en-US" dirty="0"/>
          </a:p>
        </p:txBody>
      </p: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5459336" y="496846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8" name="Straight Arrow Connector 27"/>
          <p:cNvCxnSpPr>
            <a:stCxn id="23" idx="0"/>
            <a:endCxn id="27" idx="4"/>
          </p:cNvCxnSpPr>
          <p:nvPr/>
        </p:nvCxnSpPr>
        <p:spPr>
          <a:xfrm flipV="1">
            <a:off x="5736317" y="5463760"/>
            <a:ext cx="180219" cy="72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0"/>
            <a:endCxn id="27" idx="4"/>
          </p:cNvCxnSpPr>
          <p:nvPr/>
        </p:nvCxnSpPr>
        <p:spPr>
          <a:xfrm flipH="1" flipV="1">
            <a:off x="5916536" y="5463760"/>
            <a:ext cx="904875" cy="6893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1024995" y="4942608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31" name="Straight Arrow Connector 30"/>
          <p:cNvCxnSpPr>
            <a:stCxn id="20" idx="0"/>
            <a:endCxn id="30" idx="4"/>
          </p:cNvCxnSpPr>
          <p:nvPr/>
        </p:nvCxnSpPr>
        <p:spPr>
          <a:xfrm flipV="1">
            <a:off x="751114" y="5489614"/>
            <a:ext cx="959681" cy="637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1" idx="0"/>
            <a:endCxn id="30" idx="4"/>
          </p:cNvCxnSpPr>
          <p:nvPr/>
        </p:nvCxnSpPr>
        <p:spPr>
          <a:xfrm flipH="1" flipV="1">
            <a:off x="1710795" y="5489614"/>
            <a:ext cx="569006" cy="637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0"/>
            <a:endCxn id="35" idx="4"/>
          </p:cNvCxnSpPr>
          <p:nvPr/>
        </p:nvCxnSpPr>
        <p:spPr>
          <a:xfrm flipV="1">
            <a:off x="4115556" y="4561359"/>
            <a:ext cx="469295" cy="1540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0"/>
            <a:endCxn id="35" idx="4"/>
          </p:cNvCxnSpPr>
          <p:nvPr/>
        </p:nvCxnSpPr>
        <p:spPr>
          <a:xfrm flipH="1" flipV="1">
            <a:off x="4584851" y="4561359"/>
            <a:ext cx="1331685" cy="4071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Oval 8"/>
          <p:cNvSpPr>
            <a:spLocks noChangeArrowheads="1"/>
          </p:cNvSpPr>
          <p:nvPr/>
        </p:nvSpPr>
        <p:spPr bwMode="auto">
          <a:xfrm>
            <a:off x="3899051" y="4014353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3070603" y="3149722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37" name="Straight Arrow Connector 36"/>
          <p:cNvCxnSpPr>
            <a:stCxn id="30" idx="0"/>
            <a:endCxn id="36" idx="4"/>
          </p:cNvCxnSpPr>
          <p:nvPr/>
        </p:nvCxnSpPr>
        <p:spPr>
          <a:xfrm flipV="1">
            <a:off x="1710795" y="3645021"/>
            <a:ext cx="1817008" cy="1297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0"/>
          </p:cNvCxnSpPr>
          <p:nvPr/>
        </p:nvCxnSpPr>
        <p:spPr>
          <a:xfrm flipH="1" flipV="1">
            <a:off x="3527803" y="3645021"/>
            <a:ext cx="105704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4733169" y="2305050"/>
            <a:ext cx="608844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40" name="Straight Arrow Connector 39"/>
          <p:cNvCxnSpPr>
            <a:stCxn id="36" idx="0"/>
            <a:endCxn id="39" idx="4"/>
          </p:cNvCxnSpPr>
          <p:nvPr/>
        </p:nvCxnSpPr>
        <p:spPr>
          <a:xfrm flipV="1">
            <a:off x="3527803" y="2800349"/>
            <a:ext cx="1509788" cy="349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5" idx="0"/>
            <a:endCxn id="39" idx="4"/>
          </p:cNvCxnSpPr>
          <p:nvPr/>
        </p:nvCxnSpPr>
        <p:spPr>
          <a:xfrm flipH="1" flipV="1">
            <a:off x="5037591" y="2800349"/>
            <a:ext cx="2830814" cy="335280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val 8"/>
              <p:cNvSpPr>
                <a:spLocks noChangeArrowheads="1"/>
              </p:cNvSpPr>
              <p:nvPr/>
            </p:nvSpPr>
            <p:spPr bwMode="auto">
              <a:xfrm>
                <a:off x="5459336" y="1696223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2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59336" y="1696223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>
            <a:stCxn id="39" idx="7"/>
            <a:endCxn id="42" idx="4"/>
          </p:cNvCxnSpPr>
          <p:nvPr/>
        </p:nvCxnSpPr>
        <p:spPr>
          <a:xfrm flipV="1">
            <a:off x="5252850" y="2191522"/>
            <a:ext cx="510908" cy="186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6" idx="0"/>
            <a:endCxn id="42" idx="4"/>
          </p:cNvCxnSpPr>
          <p:nvPr/>
        </p:nvCxnSpPr>
        <p:spPr>
          <a:xfrm flipH="1" flipV="1">
            <a:off x="5763758" y="2191522"/>
            <a:ext cx="2999242" cy="3961629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419602" y="563429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17770" y="566943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491736" y="492652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4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322458" y="3645021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33169" y="292631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2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05846" y="225450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3</a:t>
            </a:r>
            <a:endParaRPr lang="en-US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411204" y="86916"/>
                <a:ext cx="1512039" cy="6771084"/>
              </a:xfrm>
              <a:prstGeom prst="rect">
                <a:avLst/>
              </a:prstGeom>
              <a:solidFill>
                <a:schemeClr val="lt1"/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Sup>
                        <m:sSubSup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/>
                      </m:sSubSup>
                    </m:oMath>
                  </m:oMathPara>
                </a14:m>
                <a:endParaRPr lang="en-US" sz="14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en-US" sz="14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  <m:sup/>
                    </m:sSubSup>
                  </m:oMath>
                </a14:m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  <m:sup/>
                      </m:sSubSup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en-US" sz="14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sub>
                      <m:sup/>
                    </m:sSubSup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i="1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  <m:sup/>
                      </m:sSubSup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sub>
                      <m:sup/>
                    </m:sSubSup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Sup>
                        <m:sSubSupPr>
                          <m:ctrlPr>
                            <a:rPr lang="en-US" sz="1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i="1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  <m:sup/>
                      </m:sSubSup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𝑑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en-US" sz="14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4</m:t>
                        </m:r>
                      </m:sub>
                      <m:sup/>
                    </m:sSubSup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r>
                        <a:rPr lang="en-US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𝑒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sSub>
                        <m:sSubPr>
                          <m:ctrlPr>
                            <a:rPr lang="en-US" sz="1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  <a:p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</m:oMath>
                  </m:oMathPara>
                </a14:m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𝑔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/>
                      </a:rPr>
                      <m:t>𝑑</m:t>
                    </m:r>
                  </m:oMath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∨¬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en-US" sz="1400" dirty="0" smtClean="0"/>
              </a:p>
              <a:p>
                <a:endParaRPr lang="en-US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𝑒</m:t>
                    </m:r>
                  </m:oMath>
                </a14:m>
                <a:endParaRPr lang="en-US" sz="14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h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𝑔</m:t>
                    </m:r>
                  </m:oMath>
                </a14:m>
                <a:endParaRPr lang="en-US" sz="14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h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/>
                        <a:ea typeface="Cambria Math"/>
                      </a:rPr>
                      <m:t>𝑒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ea typeface="Cambria Math"/>
                      </a:rPr>
                      <m:t>∨</m:t>
                    </m:r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/>
                        <a:ea typeface="Cambria Math"/>
                      </a:rPr>
                      <m:t>𝑔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204" y="86916"/>
                <a:ext cx="1512039" cy="67710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4761289" y="2981641"/>
            <a:ext cx="231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McMillan’s method:</a:t>
            </a:r>
            <a:endParaRPr lang="en-US" dirty="0"/>
          </a:p>
        </p:txBody>
      </p:sp>
      <p:cxnSp>
        <p:nvCxnSpPr>
          <p:cNvPr id="53" name="Straight Arrow Connector 52"/>
          <p:cNvCxnSpPr>
            <a:stCxn id="52" idx="3"/>
            <a:endCxn id="51" idx="1"/>
          </p:cNvCxnSpPr>
          <p:nvPr/>
        </p:nvCxnSpPr>
        <p:spPr>
          <a:xfrm>
            <a:off x="7071782" y="3166307"/>
            <a:ext cx="339422" cy="3061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RVE: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>
                <a:gradFill>
                  <a:gsLst>
                    <a:gs pos="0">
                      <a:schemeClr val="accent1">
                        <a:tint val="50000"/>
                        <a:shade val="86000"/>
                        <a:satMod val="140000"/>
                      </a:schemeClr>
                    </a:gs>
                    <a:gs pos="45000">
                      <a:schemeClr val="accent1">
                        <a:tint val="48000"/>
                        <a:satMod val="150000"/>
                      </a:schemeClr>
                    </a:gs>
                    <a:gs pos="100000">
                      <a:schemeClr val="accent1">
                        <a:tint val="28000"/>
                        <a:satMod val="160000"/>
                      </a:schemeClr>
                    </a:gs>
                  </a:gsLst>
                  <a:path path="circle">
                    <a:fillToRect l="100000" t="100000" r="100000" b="100000"/>
                  </a:path>
                </a:gradFill>
              </a:rPr>
              <a:t>Generates significantly smaller interpolants than </a:t>
            </a:r>
            <a:r>
              <a:rPr lang="en-US" i="1" dirty="0">
                <a:gradFill>
                  <a:gsLst>
                    <a:gs pos="0">
                      <a:schemeClr val="accent1">
                        <a:tint val="50000"/>
                        <a:shade val="86000"/>
                        <a:satMod val="140000"/>
                      </a:schemeClr>
                    </a:gs>
                    <a:gs pos="45000">
                      <a:schemeClr val="accent1">
                        <a:tint val="48000"/>
                        <a:satMod val="150000"/>
                      </a:schemeClr>
                    </a:gs>
                    <a:gs pos="100000">
                      <a:schemeClr val="accent1">
                        <a:tint val="28000"/>
                        <a:satMod val="160000"/>
                      </a:schemeClr>
                    </a:gs>
                  </a:gsLst>
                  <a:path path="circle">
                    <a:fillToRect l="100000" t="100000" r="100000" b="100000"/>
                  </a:path>
                </a:gradFill>
              </a:rPr>
              <a:t>A</a:t>
            </a:r>
            <a:r>
              <a:rPr lang="en-US" dirty="0">
                <a:gradFill>
                  <a:gsLst>
                    <a:gs pos="0">
                      <a:schemeClr val="accent1">
                        <a:tint val="50000"/>
                        <a:shade val="86000"/>
                        <a:satMod val="140000"/>
                      </a:schemeClr>
                    </a:gs>
                    <a:gs pos="45000">
                      <a:schemeClr val="accent1">
                        <a:tint val="48000"/>
                        <a:satMod val="150000"/>
                      </a:schemeClr>
                    </a:gs>
                    <a:gs pos="100000">
                      <a:schemeClr val="accent1">
                        <a:tint val="28000"/>
                        <a:satMod val="160000"/>
                      </a:schemeClr>
                    </a:gs>
                  </a:gsLst>
                  <a:path path="circle">
                    <a:fillToRect l="100000" t="100000" r="100000" b="100000"/>
                  </a:path>
                </a:gradFill>
              </a:rPr>
              <a:t>-local variable elimination because of variable elimination locality</a:t>
            </a:r>
          </a:p>
          <a:p>
            <a:pPr lvl="2"/>
            <a:endParaRPr lang="en-US" dirty="0">
              <a:gradFill>
                <a:gsLst>
                  <a:gs pos="0">
                    <a:schemeClr val="accent1">
                      <a:tint val="50000"/>
                      <a:shade val="86000"/>
                      <a:satMod val="140000"/>
                    </a:schemeClr>
                  </a:gs>
                  <a:gs pos="45000">
                    <a:schemeClr val="accent1">
                      <a:tint val="48000"/>
                      <a:satMod val="150000"/>
                    </a:schemeClr>
                  </a:gs>
                  <a:gs pos="100000">
                    <a:schemeClr val="accent1">
                      <a:tint val="28000"/>
                      <a:satMod val="160000"/>
                    </a:schemeClr>
                  </a:gs>
                </a:gsLst>
                <a:path path="circle">
                  <a:fillToRect l="100000" t="100000" r="100000" b="100000"/>
                </a:path>
              </a:gradFill>
            </a:endParaRPr>
          </a:p>
          <a:p>
            <a:pPr lvl="1"/>
            <a:r>
              <a:rPr lang="en-US" dirty="0">
                <a:gradFill>
                  <a:gsLst>
                    <a:gs pos="0">
                      <a:schemeClr val="accent1">
                        <a:tint val="50000"/>
                        <a:shade val="86000"/>
                        <a:satMod val="140000"/>
                      </a:schemeClr>
                    </a:gs>
                    <a:gs pos="45000">
                      <a:schemeClr val="accent1">
                        <a:tint val="48000"/>
                        <a:satMod val="150000"/>
                      </a:schemeClr>
                    </a:gs>
                    <a:gs pos="100000">
                      <a:schemeClr val="accent1">
                        <a:tint val="28000"/>
                        <a:satMod val="160000"/>
                      </a:schemeClr>
                    </a:gs>
                  </a:gsLst>
                  <a:path path="circle">
                    <a:fillToRect l="100000" t="100000" r="100000" b="100000"/>
                  </a:path>
                </a:gradFill>
              </a:rPr>
              <a:t>Unlike McMillan’s method: </a:t>
            </a:r>
          </a:p>
          <a:p>
            <a:pPr lvl="2"/>
            <a:r>
              <a:rPr lang="en-US" dirty="0">
                <a:gradFill>
                  <a:gsLst>
                    <a:gs pos="0">
                      <a:schemeClr val="accent1">
                        <a:tint val="50000"/>
                        <a:shade val="86000"/>
                        <a:satMod val="140000"/>
                      </a:schemeClr>
                    </a:gs>
                    <a:gs pos="45000">
                      <a:schemeClr val="accent1">
                        <a:tint val="48000"/>
                        <a:satMod val="150000"/>
                      </a:schemeClr>
                    </a:gs>
                    <a:gs pos="100000">
                      <a:schemeClr val="accent1">
                        <a:tint val="28000"/>
                        <a:satMod val="160000"/>
                      </a:schemeClr>
                    </a:gs>
                  </a:gsLst>
                  <a:path path="circle">
                    <a:fillToRect l="100000" t="100000" r="100000" b="100000"/>
                  </a:path>
                </a:gradFill>
              </a:rPr>
              <a:t>Optimizes the interpolant on-the-fly by local variable elimination</a:t>
            </a:r>
          </a:p>
          <a:p>
            <a:pPr lvl="2"/>
            <a:r>
              <a:rPr lang="en-US" dirty="0">
                <a:gradFill>
                  <a:gsLst>
                    <a:gs pos="0">
                      <a:schemeClr val="accent1">
                        <a:tint val="50000"/>
                        <a:shade val="86000"/>
                        <a:satMod val="140000"/>
                      </a:schemeClr>
                    </a:gs>
                    <a:gs pos="45000">
                      <a:schemeClr val="accent1">
                        <a:tint val="48000"/>
                        <a:satMod val="150000"/>
                      </a:schemeClr>
                    </a:gs>
                    <a:gs pos="100000">
                      <a:schemeClr val="accent1">
                        <a:tint val="28000"/>
                        <a:satMod val="160000"/>
                      </a:schemeClr>
                    </a:gs>
                  </a:gsLst>
                  <a:path path="circle">
                    <a:fillToRect l="100000" t="100000" r="100000" b="100000"/>
                  </a:path>
                </a:gradFill>
              </a:rPr>
              <a:t>Generates the interpolant natively in CNF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Might still blow-up because of variable </a:t>
            </a:r>
            <a:r>
              <a:rPr lang="en-US" dirty="0"/>
              <a:t>elimination unlike McMillan’s method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Near-Interpolants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algorithm: </a:t>
            </a:r>
          </a:p>
          <a:p>
            <a:pPr lvl="1"/>
            <a:r>
              <a:rPr lang="en-US" dirty="0" smtClean="0"/>
              <a:t>Adjust RVE to generate </a:t>
            </a:r>
            <a:r>
              <a:rPr lang="en-US" dirty="0" smtClean="0"/>
              <a:t>a </a:t>
            </a:r>
            <a:r>
              <a:rPr lang="en-US" i="1" dirty="0"/>
              <a:t>B</a:t>
            </a:r>
            <a:r>
              <a:rPr lang="en-US" dirty="0"/>
              <a:t>-weak </a:t>
            </a:r>
            <a:r>
              <a:rPr lang="en-US" dirty="0" smtClean="0"/>
              <a:t>interpolant </a:t>
            </a:r>
            <a:r>
              <a:rPr lang="en-US" dirty="0" smtClean="0"/>
              <a:t>missing only </a:t>
            </a:r>
            <a:r>
              <a:rPr lang="en-US" i="1" dirty="0" smtClean="0">
                <a:solidFill>
                  <a:srgbClr val="7030A0"/>
                </a:solidFill>
              </a:rPr>
              <a:t>few</a:t>
            </a:r>
            <a:r>
              <a:rPr lang="en-US" dirty="0" smtClean="0"/>
              <a:t> clauses from an </a:t>
            </a:r>
            <a:r>
              <a:rPr lang="en-US" dirty="0" smtClean="0"/>
              <a:t>interpolant. It may still find interpolants.</a:t>
            </a:r>
            <a:endParaRPr lang="en-US" dirty="0" smtClean="0"/>
          </a:p>
          <a:p>
            <a:pPr lvl="1"/>
            <a:r>
              <a:rPr lang="en-US" dirty="0" smtClean="0"/>
              <a:t>Find </a:t>
            </a:r>
            <a:r>
              <a:rPr lang="en-US" dirty="0" smtClean="0"/>
              <a:t>the remaining clauses with model checking techniques</a:t>
            </a:r>
          </a:p>
          <a:p>
            <a:pPr lvl="1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1371600"/>
            <a:ext cx="2362200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i="1" dirty="0"/>
              <a:t>B</a:t>
            </a:r>
            <a:r>
              <a:rPr lang="en-US" b="1" dirty="0"/>
              <a:t>-weak I</a:t>
            </a:r>
            <a:r>
              <a:rPr lang="en-US" b="1" dirty="0" smtClean="0"/>
              <a:t>nterpolant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/>
              <a:t>A</a:t>
            </a:r>
            <a:r>
              <a:rPr lang="en-US" dirty="0"/>
              <a:t> 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strike="sngStrike" dirty="0">
                <a:sym typeface="Wingdings" pitchFamily="2" charset="2"/>
              </a:rPr>
              <a:t>I</a:t>
            </a:r>
            <a:r>
              <a:rPr lang="en-US" strike="sngStrike" dirty="0">
                <a:sym typeface="Wingdings" pitchFamily="2" charset="2"/>
              </a:rPr>
              <a:t> </a:t>
            </a:r>
            <a:r>
              <a:rPr lang="en-US" strike="sngStrike" dirty="0">
                <a:sym typeface="Symbol"/>
              </a:rPr>
              <a:t> </a:t>
            </a:r>
            <a:r>
              <a:rPr lang="en-US" i="1" strike="sngStrike" dirty="0">
                <a:sym typeface="Symbol"/>
              </a:rPr>
              <a:t>B</a:t>
            </a:r>
            <a:r>
              <a:rPr lang="en-US" strike="sngStrike" dirty="0">
                <a:sym typeface="Symbol"/>
              </a:rPr>
              <a:t> </a:t>
            </a:r>
            <a:r>
              <a:rPr lang="en-US" strike="sngStrike" dirty="0"/>
              <a:t>⇒ </a:t>
            </a:r>
            <a:r>
              <a:rPr lang="en-US" strike="sngStrike" dirty="0">
                <a:sym typeface="Symbol"/>
              </a:rPr>
              <a:t>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I</a:t>
            </a:r>
            <a:r>
              <a:rPr lang="en-US" dirty="0">
                <a:sym typeface="Symbol"/>
              </a:rPr>
              <a:t>)  </a:t>
            </a:r>
            <a:r>
              <a:rPr lang="en-US" i="1" dirty="0">
                <a:sym typeface="Symbol"/>
              </a:rPr>
              <a:t>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</a:t>
            </a:r>
            <a:r>
              <a:rPr lang="en-US" i="1" dirty="0" smtClean="0"/>
              <a:t>B</a:t>
            </a:r>
            <a:r>
              <a:rPr lang="en-US" dirty="0" smtClean="0"/>
              <a:t>-weak Interpolant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Apply </a:t>
            </a:r>
            <a:r>
              <a:rPr lang="en-US" dirty="0" smtClean="0">
                <a:solidFill>
                  <a:srgbClr val="7030A0"/>
                </a:solidFill>
                <a:sym typeface="Symbol"/>
              </a:rPr>
              <a:t>RVE</a:t>
            </a:r>
            <a:r>
              <a:rPr lang="en-US" dirty="0" smtClean="0">
                <a:sym typeface="Symbol"/>
              </a:rPr>
              <a:t> adjusted as </a:t>
            </a:r>
            <a:r>
              <a:rPr lang="en-US" dirty="0" smtClean="0">
                <a:sym typeface="Symbol"/>
              </a:rPr>
              <a:t>follows:</a:t>
            </a:r>
          </a:p>
          <a:p>
            <a:pPr lvl="1"/>
            <a:r>
              <a:rPr lang="en-US" dirty="0" smtClean="0">
                <a:sym typeface="Symbol"/>
              </a:rPr>
              <a:t>For each node with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-local pivot variable </a:t>
            </a:r>
            <a:r>
              <a:rPr lang="en-US" i="1" dirty="0" smtClean="0">
                <a:sym typeface="Symbol"/>
              </a:rPr>
              <a:t>p </a:t>
            </a:r>
            <a:r>
              <a:rPr lang="en-US" dirty="0" smtClean="0">
                <a:sym typeface="Symbol"/>
              </a:rPr>
              <a:t>eliminate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only if the </a:t>
            </a:r>
            <a:r>
              <a:rPr lang="en-US" dirty="0" smtClean="0">
                <a:sym typeface="Symbol"/>
              </a:rPr>
              <a:t>clause interpolant doesn’t grow as a </a:t>
            </a:r>
            <a:r>
              <a:rPr lang="en-US" dirty="0" smtClean="0">
                <a:sym typeface="Symbol"/>
              </a:rPr>
              <a:t>result (</a:t>
            </a:r>
            <a:r>
              <a:rPr lang="en-US" dirty="0" smtClean="0">
                <a:solidFill>
                  <a:srgbClr val="7030A0"/>
                </a:solidFill>
                <a:sym typeface="Symbol"/>
              </a:rPr>
              <a:t>bounded</a:t>
            </a:r>
            <a:r>
              <a:rPr lang="en-US" dirty="0" smtClean="0">
                <a:sym typeface="Symbol"/>
              </a:rPr>
              <a:t> elimination)</a:t>
            </a:r>
            <a:endParaRPr lang="en-US" dirty="0" smtClean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Apply </a:t>
            </a:r>
            <a:r>
              <a:rPr lang="en-US" dirty="0" smtClean="0">
                <a:solidFill>
                  <a:srgbClr val="7030A0"/>
                </a:solidFill>
                <a:sym typeface="Symbol"/>
              </a:rPr>
              <a:t>bounded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-local variable elimination to </a:t>
            </a:r>
            <a:r>
              <a:rPr lang="en-US" i="1" dirty="0" smtClean="0">
                <a:sym typeface="Symbol"/>
              </a:rPr>
              <a:t>I </a:t>
            </a:r>
            <a:r>
              <a:rPr lang="en-US" dirty="0" smtClean="0">
                <a:sym typeface="Symbol"/>
              </a:rPr>
              <a:t>globally</a:t>
            </a:r>
            <a:endParaRPr lang="en-US" dirty="0" smtClean="0"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Apply </a:t>
            </a:r>
            <a:r>
              <a:rPr lang="en-US" dirty="0" smtClean="0">
                <a:solidFill>
                  <a:srgbClr val="7030A0"/>
                </a:solidFill>
                <a:sym typeface="Symbol"/>
              </a:rPr>
              <a:t>incomplete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-local </a:t>
            </a:r>
            <a:r>
              <a:rPr lang="en-US" dirty="0" smtClean="0">
                <a:sym typeface="Symbol"/>
              </a:rPr>
              <a:t>variable elimination to </a:t>
            </a:r>
            <a:r>
              <a:rPr lang="en-US" i="1" dirty="0" smtClean="0">
                <a:sym typeface="Symbol"/>
              </a:rPr>
              <a:t>I</a:t>
            </a:r>
            <a:endParaRPr lang="en-US" i="1" dirty="0" smtClean="0"/>
          </a:p>
          <a:p>
            <a:pPr lvl="1"/>
            <a:r>
              <a:rPr lang="en-US" dirty="0" smtClean="0"/>
              <a:t>Eliminate 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-local </a:t>
            </a:r>
            <a:r>
              <a:rPr lang="en-US" dirty="0" smtClean="0">
                <a:sym typeface="Symbol"/>
              </a:rPr>
              <a:t>variables, but a</a:t>
            </a:r>
            <a:r>
              <a:rPr lang="en-US" dirty="0" smtClean="0"/>
              <a:t>pply resolution only to some of the pairs, such that each input clause still contributes to at least one output clause</a:t>
            </a:r>
          </a:p>
          <a:p>
            <a:pPr marL="0" indent="0">
              <a:buNone/>
            </a:pPr>
            <a:endParaRPr lang="en-US" i="1" dirty="0">
              <a:sym typeface="Symbo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371600"/>
            <a:ext cx="2743200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Non-Global Interpolant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/>
              <a:t>A</a:t>
            </a:r>
            <a:r>
              <a:rPr lang="en-US" dirty="0"/>
              <a:t> 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 </a:t>
            </a:r>
            <a:r>
              <a:rPr lang="en-US" dirty="0">
                <a:sym typeface="Symbol"/>
              </a:rPr>
              <a:t>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trike="sngStrike" dirty="0">
                <a:sym typeface="Symbol"/>
              </a:rPr>
              <a:t>(</a:t>
            </a:r>
            <a:r>
              <a:rPr lang="en-US" i="1" strike="sngStrike" dirty="0">
                <a:sym typeface="Symbol"/>
              </a:rPr>
              <a:t>I</a:t>
            </a:r>
            <a:r>
              <a:rPr lang="en-US" strike="sngStrike" dirty="0">
                <a:sym typeface="Symbol"/>
              </a:rPr>
              <a:t>)  </a:t>
            </a:r>
            <a:r>
              <a:rPr lang="en-US" i="1" strike="sngStrike" dirty="0">
                <a:sym typeface="Symbol"/>
              </a:rPr>
              <a:t>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371600"/>
            <a:ext cx="2362200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i="1" dirty="0"/>
              <a:t>B</a:t>
            </a:r>
            <a:r>
              <a:rPr lang="en-US" b="1" dirty="0"/>
              <a:t>-weak I</a:t>
            </a:r>
            <a:r>
              <a:rPr lang="en-US" b="1" dirty="0" smtClean="0"/>
              <a:t>nterpolant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i="1" dirty="0"/>
              <a:t>A</a:t>
            </a:r>
            <a:r>
              <a:rPr lang="en-US" dirty="0"/>
              <a:t> 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strike="sngStrike" dirty="0">
                <a:sym typeface="Wingdings" pitchFamily="2" charset="2"/>
              </a:rPr>
              <a:t>I</a:t>
            </a:r>
            <a:r>
              <a:rPr lang="en-US" strike="sngStrike" dirty="0">
                <a:sym typeface="Wingdings" pitchFamily="2" charset="2"/>
              </a:rPr>
              <a:t> </a:t>
            </a:r>
            <a:r>
              <a:rPr lang="en-US" strike="sngStrike" dirty="0">
                <a:sym typeface="Symbol"/>
              </a:rPr>
              <a:t> </a:t>
            </a:r>
            <a:r>
              <a:rPr lang="en-US" i="1" strike="sngStrike" dirty="0">
                <a:sym typeface="Symbol"/>
              </a:rPr>
              <a:t>B</a:t>
            </a:r>
            <a:r>
              <a:rPr lang="en-US" strike="sngStrike" dirty="0">
                <a:sym typeface="Symbol"/>
              </a:rPr>
              <a:t> </a:t>
            </a:r>
            <a:r>
              <a:rPr lang="en-US" strike="sngStrike" dirty="0"/>
              <a:t>⇒ </a:t>
            </a:r>
            <a:r>
              <a:rPr lang="en-US" strike="sngStrike" dirty="0">
                <a:sym typeface="Symbol"/>
              </a:rPr>
              <a:t>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I</a:t>
            </a:r>
            <a:r>
              <a:rPr lang="en-US" dirty="0">
                <a:sym typeface="Symbol"/>
              </a:rPr>
              <a:t>)  </a:t>
            </a:r>
            <a:r>
              <a:rPr lang="en-US" i="1" dirty="0">
                <a:sym typeface="Symbol"/>
              </a:rPr>
              <a:t>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4572000"/>
            <a:ext cx="76200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After this stage we </a:t>
            </a:r>
            <a:r>
              <a:rPr lang="en-US" dirty="0"/>
              <a:t>have either an interpolant or a non-global interpolant. We return in the former case, and continue in the latter.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093732"/>
            <a:ext cx="76200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have either an interpolant or a </a:t>
            </a:r>
            <a:r>
              <a:rPr lang="en-US" dirty="0" smtClean="0"/>
              <a:t>non-global </a:t>
            </a:r>
            <a:r>
              <a:rPr lang="en-US" dirty="0" smtClean="0"/>
              <a:t>interpolant. We return in the former case, and continue in the latter.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6324600"/>
            <a:ext cx="79248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We return a </a:t>
            </a:r>
            <a:r>
              <a:rPr lang="en-US" i="1" dirty="0"/>
              <a:t>B</a:t>
            </a:r>
            <a:r>
              <a:rPr lang="en-US" dirty="0"/>
              <a:t>-weak </a:t>
            </a:r>
            <a:r>
              <a:rPr lang="en-US" dirty="0" smtClean="0"/>
              <a:t>interpolant (which perchance may be an interpolant)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5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2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905000" y="6179004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3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1447800" y="4864553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>
                <a:sym typeface="Symbol" pitchFamily="18" charset="2"/>
              </a:rPr>
              <a:t>3</a:t>
            </a:r>
          </a:p>
        </p:txBody>
      </p:sp>
      <p:cxnSp>
        <p:nvCxnSpPr>
          <p:cNvPr id="7" name="Straight Arrow Connector 6"/>
          <p:cNvCxnSpPr>
            <a:stCxn id="4" idx="0"/>
            <a:endCxn id="6" idx="4"/>
          </p:cNvCxnSpPr>
          <p:nvPr/>
        </p:nvCxnSpPr>
        <p:spPr>
          <a:xfrm flipV="1">
            <a:off x="751114" y="5411559"/>
            <a:ext cx="1382486" cy="715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0"/>
            <a:endCxn id="6" idx="4"/>
          </p:cNvCxnSpPr>
          <p:nvPr/>
        </p:nvCxnSpPr>
        <p:spPr>
          <a:xfrm flipH="1" flipV="1">
            <a:off x="2133600" y="5411559"/>
            <a:ext cx="228600" cy="767445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2971800" y="6075590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2819400" y="3992336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22" name="Straight Arrow Connector 21"/>
          <p:cNvCxnSpPr>
            <a:stCxn id="6" idx="0"/>
            <a:endCxn id="21" idx="4"/>
          </p:cNvCxnSpPr>
          <p:nvPr/>
        </p:nvCxnSpPr>
        <p:spPr>
          <a:xfrm flipV="1">
            <a:off x="2133600" y="4539342"/>
            <a:ext cx="1371600" cy="3252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0"/>
            <a:endCxn id="21" idx="4"/>
          </p:cNvCxnSpPr>
          <p:nvPr/>
        </p:nvCxnSpPr>
        <p:spPr>
          <a:xfrm flipH="1" flipV="1">
            <a:off x="3505200" y="4539342"/>
            <a:ext cx="152400" cy="1536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552950" y="6117772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019550" y="3162301"/>
            <a:ext cx="10668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31" name="Straight Arrow Connector 30"/>
          <p:cNvCxnSpPr>
            <a:stCxn id="21" idx="0"/>
            <a:endCxn id="30" idx="4"/>
          </p:cNvCxnSpPr>
          <p:nvPr/>
        </p:nvCxnSpPr>
        <p:spPr>
          <a:xfrm flipV="1">
            <a:off x="3505200" y="3709307"/>
            <a:ext cx="1047750" cy="2830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0"/>
            <a:endCxn id="30" idx="4"/>
          </p:cNvCxnSpPr>
          <p:nvPr/>
        </p:nvCxnSpPr>
        <p:spPr>
          <a:xfrm flipH="1" flipV="1">
            <a:off x="4552950" y="3709307"/>
            <a:ext cx="685800" cy="24084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Oval 8"/>
          <p:cNvSpPr>
            <a:spLocks noChangeArrowheads="1"/>
          </p:cNvSpPr>
          <p:nvPr/>
        </p:nvSpPr>
        <p:spPr bwMode="auto">
          <a:xfrm>
            <a:off x="6076950" y="6117772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6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8039100" y="6134101"/>
            <a:ext cx="100965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6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40" name="Oval 8"/>
          <p:cNvSpPr>
            <a:spLocks noChangeArrowheads="1"/>
          </p:cNvSpPr>
          <p:nvPr/>
        </p:nvSpPr>
        <p:spPr bwMode="auto">
          <a:xfrm>
            <a:off x="6572250" y="4337957"/>
            <a:ext cx="10668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41" name="Straight Arrow Connector 40"/>
          <p:cNvCxnSpPr>
            <a:stCxn id="37" idx="0"/>
            <a:endCxn id="40" idx="4"/>
          </p:cNvCxnSpPr>
          <p:nvPr/>
        </p:nvCxnSpPr>
        <p:spPr>
          <a:xfrm flipV="1">
            <a:off x="6762750" y="4884963"/>
            <a:ext cx="342900" cy="1232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9" idx="0"/>
            <a:endCxn id="40" idx="4"/>
          </p:cNvCxnSpPr>
          <p:nvPr/>
        </p:nvCxnSpPr>
        <p:spPr>
          <a:xfrm flipH="1" flipV="1">
            <a:off x="7105650" y="4884963"/>
            <a:ext cx="1438275" cy="12491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Oval 8"/>
          <p:cNvSpPr>
            <a:spLocks noChangeArrowheads="1"/>
          </p:cNvSpPr>
          <p:nvPr/>
        </p:nvSpPr>
        <p:spPr bwMode="auto">
          <a:xfrm>
            <a:off x="4963640" y="1860045"/>
            <a:ext cx="10668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48" name="Straight Arrow Connector 47"/>
          <p:cNvCxnSpPr>
            <a:stCxn id="30" idx="0"/>
            <a:endCxn id="47" idx="4"/>
          </p:cNvCxnSpPr>
          <p:nvPr/>
        </p:nvCxnSpPr>
        <p:spPr>
          <a:xfrm flipV="1">
            <a:off x="4552950" y="2407051"/>
            <a:ext cx="944090" cy="755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0" idx="0"/>
            <a:endCxn id="47" idx="4"/>
          </p:cNvCxnSpPr>
          <p:nvPr/>
        </p:nvCxnSpPr>
        <p:spPr>
          <a:xfrm flipH="1" flipV="1">
            <a:off x="5497040" y="2407051"/>
            <a:ext cx="1608610" cy="19309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Oval 8"/>
          <p:cNvSpPr>
            <a:spLocks noChangeArrowheads="1"/>
          </p:cNvSpPr>
          <p:nvPr/>
        </p:nvSpPr>
        <p:spPr bwMode="auto">
          <a:xfrm>
            <a:off x="8039100" y="4337957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>
                <a:sym typeface="Symbol" pitchFamily="18" charset="2"/>
              </a:rPr>
              <a:t>4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val 8"/>
              <p:cNvSpPr>
                <a:spLocks noChangeArrowheads="1"/>
              </p:cNvSpPr>
              <p:nvPr/>
            </p:nvSpPr>
            <p:spPr bwMode="auto">
              <a:xfrm>
                <a:off x="6915150" y="533400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6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15150" y="533400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Oval 8"/>
              <p:cNvSpPr>
                <a:spLocks noChangeArrowheads="1"/>
              </p:cNvSpPr>
              <p:nvPr/>
            </p:nvSpPr>
            <p:spPr bwMode="auto">
              <a:xfrm>
                <a:off x="6072187" y="1167391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i="1" dirty="0">
                          <a:sym typeface="Symbol" pitchFamily="18" charset="2"/>
                        </a:rPr>
                        <m:t>g</m:t>
                      </m:r>
                      <m:r>
                        <m:rPr>
                          <m:nor/>
                        </m:rPr>
                        <a:rPr lang="en-US" b="0" i="0" baseline="-25000" dirty="0" smtClean="0">
                          <a:sym typeface="Symbol" pitchFamily="18" charset="2"/>
                        </a:rPr>
                        <m:t>5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7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72187" y="1167391"/>
                <a:ext cx="608844" cy="495299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>
            <a:stCxn id="47" idx="0"/>
            <a:endCxn id="57" idx="4"/>
          </p:cNvCxnSpPr>
          <p:nvPr/>
        </p:nvCxnSpPr>
        <p:spPr>
          <a:xfrm flipV="1">
            <a:off x="5497040" y="1662690"/>
            <a:ext cx="879569" cy="197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5" idx="0"/>
            <a:endCxn id="57" idx="4"/>
          </p:cNvCxnSpPr>
          <p:nvPr/>
        </p:nvCxnSpPr>
        <p:spPr>
          <a:xfrm flipH="1" flipV="1">
            <a:off x="6376609" y="1662690"/>
            <a:ext cx="2119691" cy="2675267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Oval 8"/>
          <p:cNvSpPr>
            <a:spLocks noChangeArrowheads="1"/>
          </p:cNvSpPr>
          <p:nvPr/>
        </p:nvSpPr>
        <p:spPr bwMode="auto">
          <a:xfrm>
            <a:off x="8496300" y="3162301"/>
            <a:ext cx="5715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65" name="Straight Arrow Connector 64"/>
          <p:cNvCxnSpPr>
            <a:stCxn id="57" idx="0"/>
            <a:endCxn id="56" idx="4"/>
          </p:cNvCxnSpPr>
          <p:nvPr/>
        </p:nvCxnSpPr>
        <p:spPr>
          <a:xfrm flipV="1">
            <a:off x="6376609" y="1028699"/>
            <a:ext cx="842963" cy="138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4" idx="0"/>
            <a:endCxn id="56" idx="4"/>
          </p:cNvCxnSpPr>
          <p:nvPr/>
        </p:nvCxnSpPr>
        <p:spPr>
          <a:xfrm flipH="1" flipV="1">
            <a:off x="7219572" y="1028699"/>
            <a:ext cx="1562478" cy="2133602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03414" y="5809672"/>
            <a:ext cx="145939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1830292" y="553359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094510" y="45947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191000" y="3737455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3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238750" y="2514021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baseline="-25000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088542" y="17261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4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832515" y="1098045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5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775504" y="5748440"/>
            <a:ext cx="156789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4524375" y="5818228"/>
            <a:ext cx="156789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6150252" y="5818228"/>
            <a:ext cx="156789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6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5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7920037" y="5818228"/>
            <a:ext cx="1223963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6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370900" y="4611460"/>
            <a:ext cx="145939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152400" y="3711451"/>
            <a:ext cx="3352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103414" y="2913579"/>
            <a:ext cx="507818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4822832" y="4058434"/>
            <a:ext cx="309720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6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5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(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6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330990" y="1339524"/>
            <a:ext cx="559356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 = 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6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5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(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6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330990" y="659367"/>
            <a:ext cx="516605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Variable elimination is skipped, since it would increase the number of clauses!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5979562" y="913379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6697939" y="474701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2902740" y="546189"/>
            <a:ext cx="302181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/>
              <a:t>I</a:t>
            </a:r>
            <a:r>
              <a:rPr lang="en-US" dirty="0" smtClean="0"/>
              <a:t> is a non-global interpolant.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7014227" y="5042227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6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29" name="Slide Number Placeholder 1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5400649" y="3069006"/>
            <a:ext cx="684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2642507" y="3737455"/>
            <a:ext cx="2801588" cy="2396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endCxn id="131" idx="3"/>
          </p:cNvCxnSpPr>
          <p:nvPr/>
        </p:nvCxnSpPr>
        <p:spPr>
          <a:xfrm flipH="1">
            <a:off x="6085452" y="3372504"/>
            <a:ext cx="2296548" cy="158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endCxn id="131" idx="3"/>
          </p:cNvCxnSpPr>
          <p:nvPr/>
        </p:nvCxnSpPr>
        <p:spPr>
          <a:xfrm flipH="1" flipV="1">
            <a:off x="6085452" y="3530671"/>
            <a:ext cx="1915360" cy="1008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57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102" grpId="0" animBg="1"/>
      <p:bldP spid="103" grpId="0" animBg="1"/>
      <p:bldP spid="104" grpId="0" animBg="1"/>
      <p:bldP spid="109" grpId="0" animBg="1"/>
      <p:bldP spid="110" grpId="0" animBg="1"/>
      <p:bldP spid="111" grpId="0" animBg="1"/>
      <p:bldP spid="112" grpId="0" animBg="1"/>
      <p:bldP spid="121" grpId="0" animBg="1"/>
      <p:bldP spid="122" grpId="0" animBg="1"/>
      <p:bldP spid="124" grpId="0" animBg="1"/>
      <p:bldP spid="124" grpId="1" animBg="1"/>
      <p:bldP spid="125" grpId="0" animBg="1"/>
      <p:bldP spid="126" grpId="0" animBg="1"/>
      <p:bldP spid="127" grpId="0" animBg="1"/>
      <p:bldP spid="1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248400"/>
            <a:ext cx="866061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 = 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6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5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(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6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334000"/>
            <a:ext cx="516605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Variable elimination is skipped, since it would increase the number of clauses!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1474" y="4419600"/>
            <a:ext cx="660082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I’ </a:t>
            </a:r>
            <a:r>
              <a:rPr lang="en-US" dirty="0" smtClean="0">
                <a:sym typeface="Symbol" pitchFamily="18" charset="2"/>
              </a:rPr>
              <a:t>= 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6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5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(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6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/>
              </a:rPr>
              <a:t>(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6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5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799" y="3581400"/>
            <a:ext cx="85344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Incomplete variable elimination example: each input clause contributes to the output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143000" y="4760357"/>
            <a:ext cx="883254" cy="15514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026254" y="4788933"/>
            <a:ext cx="4526946" cy="15228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6" idx="2"/>
          </p:cNvCxnSpPr>
          <p:nvPr/>
        </p:nvCxnSpPr>
        <p:spPr>
          <a:xfrm flipV="1">
            <a:off x="2998590" y="4788932"/>
            <a:ext cx="673297" cy="15228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6" idx="2"/>
          </p:cNvCxnSpPr>
          <p:nvPr/>
        </p:nvCxnSpPr>
        <p:spPr>
          <a:xfrm flipH="1" flipV="1">
            <a:off x="3671887" y="4788932"/>
            <a:ext cx="4405314" cy="15228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800600" y="4760357"/>
            <a:ext cx="914400" cy="155146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715000" y="4788933"/>
            <a:ext cx="2514600" cy="152289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2000" y="3048000"/>
            <a:ext cx="283249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/>
              <a:t>I</a:t>
            </a:r>
            <a:r>
              <a:rPr lang="en-US" dirty="0" smtClean="0"/>
              <a:t>’ is a </a:t>
            </a:r>
            <a:r>
              <a:rPr lang="en-US" i="1" dirty="0" smtClean="0"/>
              <a:t>B</a:t>
            </a:r>
            <a:r>
              <a:rPr lang="en-US" dirty="0" smtClean="0"/>
              <a:t>-weak interpolant!</a:t>
            </a:r>
            <a:endParaRPr lang="en-US" i="1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6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7" grpId="1" animBg="1"/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RVE: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Store </a:t>
            </a:r>
            <a:r>
              <a:rPr lang="en-US" dirty="0"/>
              <a:t>only such parts of the resolution refutation that are reachable from </a:t>
            </a:r>
            <a:r>
              <a:rPr lang="en-US" i="1" dirty="0" smtClean="0"/>
              <a:t>A</a:t>
            </a:r>
          </a:p>
          <a:p>
            <a:pPr lvl="1"/>
            <a:r>
              <a:rPr lang="en-US" dirty="0" smtClean="0"/>
              <a:t>Essential to keep the resolution refutation small</a:t>
            </a:r>
          </a:p>
          <a:p>
            <a:pPr lvl="1"/>
            <a:r>
              <a:rPr lang="en-US" dirty="0" smtClean="0"/>
              <a:t>Can also be applied to McMillan’s method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6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Solution in Our CAV’13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8392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Resolution-driven Variable Elimination (RVE)</a:t>
            </a:r>
          </a:p>
          <a:p>
            <a:pPr lvl="1"/>
            <a:r>
              <a:rPr lang="en-US" dirty="0" smtClean="0"/>
              <a:t>is a </a:t>
            </a:r>
            <a:r>
              <a:rPr lang="en-US" dirty="0" smtClean="0">
                <a:solidFill>
                  <a:srgbClr val="7030A0"/>
                </a:solidFill>
              </a:rPr>
              <a:t>new way to generate interpolants</a:t>
            </a:r>
            <a:r>
              <a:rPr lang="en-US" dirty="0" smtClean="0"/>
              <a:t> from a resolution refutation</a:t>
            </a:r>
          </a:p>
          <a:p>
            <a:pPr lvl="1"/>
            <a:r>
              <a:rPr lang="en-US" dirty="0" smtClean="0"/>
              <a:t>generates </a:t>
            </a:r>
            <a:r>
              <a:rPr lang="en-US" dirty="0" smtClean="0">
                <a:solidFill>
                  <a:srgbClr val="7030A0"/>
                </a:solidFill>
              </a:rPr>
              <a:t>tiny</a:t>
            </a:r>
            <a:r>
              <a:rPr lang="en-US" dirty="0" smtClean="0"/>
              <a:t> interpolants </a:t>
            </a:r>
            <a:r>
              <a:rPr lang="en-US" dirty="0" smtClean="0">
                <a:solidFill>
                  <a:srgbClr val="7030A0"/>
                </a:solidFill>
              </a:rPr>
              <a:t>very fast</a:t>
            </a:r>
            <a:r>
              <a:rPr lang="en-US" dirty="0" smtClean="0"/>
              <a:t> </a:t>
            </a:r>
            <a:r>
              <a:rPr lang="en-US" dirty="0" smtClean="0"/>
              <a:t>in the </a:t>
            </a:r>
            <a:r>
              <a:rPr lang="en-US" dirty="0" smtClean="0">
                <a:solidFill>
                  <a:srgbClr val="7030A0"/>
                </a:solidFill>
              </a:rPr>
              <a:t>vast majority of cases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C000"/>
                </a:solidFill>
                <a:sym typeface="Wingdings" pitchFamily="2" charset="2"/>
              </a:rPr>
              <a:t></a:t>
            </a:r>
            <a:r>
              <a:rPr lang="en-US" dirty="0" smtClean="0">
                <a:sym typeface="Wingdings" pitchFamily="2" charset="2"/>
              </a:rPr>
              <a:t>, but</a:t>
            </a:r>
            <a:endParaRPr lang="en-US" dirty="0" smtClean="0">
              <a:solidFill>
                <a:srgbClr val="7030A0"/>
              </a:solidFill>
            </a:endParaRPr>
          </a:p>
          <a:p>
            <a:pPr lvl="1"/>
            <a:r>
              <a:rPr lang="en-US" dirty="0" smtClean="0"/>
              <a:t>when it gets </a:t>
            </a:r>
            <a:r>
              <a:rPr lang="en-US" dirty="0">
                <a:solidFill>
                  <a:srgbClr val="7030A0"/>
                </a:solidFill>
              </a:rPr>
              <a:t>stuck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even </a:t>
            </a:r>
            <a:r>
              <a:rPr lang="en-US" dirty="0" smtClean="0">
                <a:solidFill>
                  <a:srgbClr val="7030A0"/>
                </a:solidFill>
              </a:rPr>
              <a:t>ONE </a:t>
            </a:r>
            <a:r>
              <a:rPr lang="en-US" dirty="0" smtClean="0">
                <a:solidFill>
                  <a:srgbClr val="7030A0"/>
                </a:solidFill>
              </a:rPr>
              <a:t>invocation</a:t>
            </a:r>
            <a:r>
              <a:rPr lang="en-US" dirty="0" smtClean="0"/>
              <a:t> for a given model checking instance, the </a:t>
            </a:r>
            <a:r>
              <a:rPr lang="en-US" dirty="0" smtClean="0">
                <a:solidFill>
                  <a:srgbClr val="7030A0"/>
                </a:solidFill>
              </a:rPr>
              <a:t>model checker gets stuck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2060"/>
                </a:solidFill>
                <a:sym typeface="Wingdings" pitchFamily="2" charset="2"/>
              </a:rPr>
              <a:t></a:t>
            </a:r>
            <a:endParaRPr lang="en-US" b="1" dirty="0" smtClean="0">
              <a:solidFill>
                <a:srgbClr val="00206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Solution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rgbClr val="002060"/>
                </a:solidFill>
                <a:sym typeface="Wingdings" pitchFamily="2" charset="2"/>
              </a:rPr>
              <a:t>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Adjust RVE so that it never gets stuck: when it cannot find an interpolant, it generates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7030A0"/>
                </a:solidFill>
              </a:rPr>
              <a:t>near-interpolant</a:t>
            </a:r>
            <a:endParaRPr lang="en-US" dirty="0" smtClean="0"/>
          </a:p>
          <a:p>
            <a:pPr lvl="2"/>
            <a:r>
              <a:rPr lang="en-US" dirty="0" smtClean="0"/>
              <a:t>Only </a:t>
            </a:r>
            <a:r>
              <a:rPr lang="en-US" dirty="0" smtClean="0">
                <a:solidFill>
                  <a:srgbClr val="7030A0"/>
                </a:solidFill>
              </a:rPr>
              <a:t>few</a:t>
            </a:r>
            <a:r>
              <a:rPr lang="en-US" dirty="0" smtClean="0"/>
              <a:t> additional clauses are required to make it an interpolant</a:t>
            </a:r>
            <a:endParaRPr lang="en-US" dirty="0" smtClean="0"/>
          </a:p>
          <a:p>
            <a:pPr lvl="1"/>
            <a:r>
              <a:rPr lang="en-US" dirty="0" smtClean="0"/>
              <a:t>We complete </a:t>
            </a:r>
            <a:r>
              <a:rPr lang="en-US" dirty="0" smtClean="0"/>
              <a:t>it to </a:t>
            </a:r>
            <a:r>
              <a:rPr lang="en-US" dirty="0" smtClean="0"/>
              <a:t>an interpolant </a:t>
            </a:r>
            <a:r>
              <a:rPr lang="en-US" dirty="0" smtClean="0"/>
              <a:t>with </a:t>
            </a:r>
            <a:r>
              <a:rPr lang="en-US" dirty="0" smtClean="0"/>
              <a:t>new </a:t>
            </a:r>
            <a:r>
              <a:rPr lang="en-US" dirty="0" smtClean="0">
                <a:solidFill>
                  <a:srgbClr val="7030A0"/>
                </a:solidFill>
              </a:rPr>
              <a:t>model </a:t>
            </a:r>
            <a:r>
              <a:rPr lang="en-US" dirty="0" smtClean="0">
                <a:solidFill>
                  <a:srgbClr val="7030A0"/>
                </a:solidFill>
              </a:rPr>
              <a:t>checking</a:t>
            </a:r>
            <a:r>
              <a:rPr lang="en-US" dirty="0" smtClean="0"/>
              <a:t> </a:t>
            </a:r>
            <a:r>
              <a:rPr lang="en-US" dirty="0" smtClean="0"/>
              <a:t>techniques</a:t>
            </a:r>
          </a:p>
          <a:p>
            <a:pPr lvl="1"/>
            <a:endParaRPr lang="en-US" dirty="0"/>
          </a:p>
          <a:p>
            <a:r>
              <a:rPr lang="en-US" dirty="0" smtClean="0"/>
              <a:t>Main results: our model checking algorithm </a:t>
            </a:r>
            <a:r>
              <a:rPr lang="en-US" dirty="0" smtClean="0">
                <a:solidFill>
                  <a:srgbClr val="7030A0"/>
                </a:solidFill>
              </a:rPr>
              <a:t>outperforms ITP </a:t>
            </a:r>
            <a:r>
              <a:rPr lang="en-US" dirty="0" smtClean="0"/>
              <a:t>on most test-</a:t>
            </a:r>
            <a:r>
              <a:rPr lang="en-US" dirty="0" smtClean="0"/>
              <a:t>cases;</a:t>
            </a:r>
            <a:r>
              <a:rPr lang="en-US" dirty="0" smtClean="0"/>
              <a:t> and the interpolants are </a:t>
            </a:r>
            <a:r>
              <a:rPr lang="en-US" dirty="0" smtClean="0">
                <a:solidFill>
                  <a:srgbClr val="7030A0"/>
                </a:solidFill>
              </a:rPr>
              <a:t>117x smaller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8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RVE: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/>
              <a:t>Start </a:t>
            </a:r>
            <a:r>
              <a:rPr lang="en-US" dirty="0"/>
              <a:t>from </a:t>
            </a:r>
            <a:r>
              <a:rPr lang="en-US" dirty="0" smtClean="0"/>
              <a:t>the </a:t>
            </a:r>
            <a:r>
              <a:rPr lang="en-US" dirty="0" smtClean="0"/>
              <a:t>vertex cut </a:t>
            </a:r>
            <a:r>
              <a:rPr lang="en-US" dirty="0" smtClean="0"/>
              <a:t>in </a:t>
            </a:r>
            <a:r>
              <a:rPr lang="en-US" i="1" dirty="0" smtClean="0"/>
              <a:t>A</a:t>
            </a:r>
            <a:r>
              <a:rPr lang="en-US" dirty="0" smtClean="0"/>
              <a:t>-resolution refutation, such that:</a:t>
            </a:r>
          </a:p>
          <a:p>
            <a:pPr lvl="1"/>
            <a:r>
              <a:rPr lang="en-US" dirty="0" smtClean="0"/>
              <a:t>its </a:t>
            </a:r>
            <a:r>
              <a:rPr lang="en-US" dirty="0"/>
              <a:t>clauses are implied by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smtClean="0"/>
              <a:t>only, and</a:t>
            </a:r>
          </a:p>
          <a:p>
            <a:pPr lvl="1"/>
            <a:r>
              <a:rPr lang="en-US" dirty="0" smtClean="0"/>
              <a:t>it’s the closest possible </a:t>
            </a:r>
            <a:r>
              <a:rPr lang="en-US" dirty="0"/>
              <a:t>to </a:t>
            </a:r>
            <a:r>
              <a:rPr lang="en-US" dirty="0" smtClean="0">
                <a:sym typeface="Symbol"/>
              </a:rPr>
              <a:t>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Line Callout 1 3"/>
          <p:cNvSpPr/>
          <p:nvPr/>
        </p:nvSpPr>
        <p:spPr>
          <a:xfrm>
            <a:off x="4876800" y="1371600"/>
            <a:ext cx="3733800" cy="914400"/>
          </a:xfrm>
          <a:prstGeom prst="borderCallout1">
            <a:avLst>
              <a:gd name="adj1" fmla="val 102083"/>
              <a:gd name="adj2" fmla="val 48555"/>
              <a:gd name="adj3" fmla="val 129514"/>
              <a:gd name="adj4" fmla="val 392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resolution </a:t>
            </a:r>
            <a:r>
              <a:rPr lang="en-US" dirty="0"/>
              <a:t>refutation restricted to clauses implied by A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6096000" y="1295400"/>
            <a:ext cx="381000" cy="2971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Callout 1 6"/>
          <p:cNvSpPr/>
          <p:nvPr/>
        </p:nvSpPr>
        <p:spPr>
          <a:xfrm>
            <a:off x="381000" y="1447800"/>
            <a:ext cx="3733800" cy="914400"/>
          </a:xfrm>
          <a:prstGeom prst="borderCallout1">
            <a:avLst>
              <a:gd name="adj1" fmla="val 102083"/>
              <a:gd name="adj2" fmla="val 48555"/>
              <a:gd name="adj3" fmla="val 122569"/>
              <a:gd name="adj4" fmla="val 269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Consider the cut as the input clauses instead of </a:t>
            </a:r>
            <a:r>
              <a:rPr lang="en-US" i="1" dirty="0" smtClean="0"/>
              <a:t>A</a:t>
            </a:r>
            <a:endParaRPr lang="en-US" i="1" dirty="0"/>
          </a:p>
        </p:txBody>
      </p:sp>
      <p:sp>
        <p:nvSpPr>
          <p:cNvPr id="8" name="Right Brace 7"/>
          <p:cNvSpPr/>
          <p:nvPr/>
        </p:nvSpPr>
        <p:spPr>
          <a:xfrm rot="16200000">
            <a:off x="1168400" y="2387600"/>
            <a:ext cx="381000" cy="787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5476648" y="4578123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6" name="Straight Arrow Connector 15"/>
          <p:cNvCxnSpPr>
            <a:stCxn id="8" idx="0"/>
            <a:endCxn id="14" idx="4"/>
          </p:cNvCxnSpPr>
          <p:nvPr/>
        </p:nvCxnSpPr>
        <p:spPr>
          <a:xfrm flipV="1">
            <a:off x="5736317" y="5073422"/>
            <a:ext cx="197531" cy="1112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  <a:endCxn id="14" idx="4"/>
          </p:cNvCxnSpPr>
          <p:nvPr/>
        </p:nvCxnSpPr>
        <p:spPr>
          <a:xfrm flipH="1" flipV="1">
            <a:off x="5933848" y="5073422"/>
            <a:ext cx="887563" cy="1079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1042307" y="4552270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1" name="Straight Arrow Connector 20"/>
          <p:cNvCxnSpPr>
            <a:stCxn id="4" idx="0"/>
            <a:endCxn id="20" idx="4"/>
          </p:cNvCxnSpPr>
          <p:nvPr/>
        </p:nvCxnSpPr>
        <p:spPr>
          <a:xfrm flipV="1">
            <a:off x="751114" y="5099276"/>
            <a:ext cx="976993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0"/>
            <a:endCxn id="20" idx="4"/>
          </p:cNvCxnSpPr>
          <p:nvPr/>
        </p:nvCxnSpPr>
        <p:spPr>
          <a:xfrm flipH="1" flipV="1">
            <a:off x="1728107" y="5099276"/>
            <a:ext cx="551694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0"/>
            <a:endCxn id="42" idx="4"/>
          </p:cNvCxnSpPr>
          <p:nvPr/>
        </p:nvCxnSpPr>
        <p:spPr>
          <a:xfrm flipV="1">
            <a:off x="4115556" y="4002437"/>
            <a:ext cx="675292" cy="209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0"/>
            <a:endCxn id="42" idx="4"/>
          </p:cNvCxnSpPr>
          <p:nvPr/>
        </p:nvCxnSpPr>
        <p:spPr>
          <a:xfrm flipH="1" flipV="1">
            <a:off x="4790848" y="4002437"/>
            <a:ext cx="1143000" cy="575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4105048" y="3455431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3276600" y="2590800"/>
            <a:ext cx="914400" cy="495299"/>
          </a:xfrm>
          <a:prstGeom prst="ellipse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0" name="Straight Arrow Connector 49"/>
          <p:cNvCxnSpPr>
            <a:stCxn id="20" idx="0"/>
            <a:endCxn id="49" idx="4"/>
          </p:cNvCxnSpPr>
          <p:nvPr/>
        </p:nvCxnSpPr>
        <p:spPr>
          <a:xfrm flipV="1">
            <a:off x="1728107" y="3086099"/>
            <a:ext cx="2005693" cy="1466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2" idx="0"/>
            <a:endCxn id="49" idx="4"/>
          </p:cNvCxnSpPr>
          <p:nvPr/>
        </p:nvCxnSpPr>
        <p:spPr>
          <a:xfrm flipH="1" flipV="1">
            <a:off x="3733800" y="3086099"/>
            <a:ext cx="105704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Oval 8"/>
          <p:cNvSpPr>
            <a:spLocks noChangeArrowheads="1"/>
          </p:cNvSpPr>
          <p:nvPr/>
        </p:nvSpPr>
        <p:spPr bwMode="auto">
          <a:xfrm>
            <a:off x="4733169" y="1600200"/>
            <a:ext cx="608844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9" name="Straight Arrow Connector 58"/>
          <p:cNvCxnSpPr>
            <a:stCxn id="49" idx="0"/>
            <a:endCxn id="58" idx="4"/>
          </p:cNvCxnSpPr>
          <p:nvPr/>
        </p:nvCxnSpPr>
        <p:spPr>
          <a:xfrm flipV="1">
            <a:off x="3733800" y="2095499"/>
            <a:ext cx="1303791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1" idx="0"/>
            <a:endCxn id="58" idx="4"/>
          </p:cNvCxnSpPr>
          <p:nvPr/>
        </p:nvCxnSpPr>
        <p:spPr>
          <a:xfrm flipH="1" flipV="1">
            <a:off x="5037591" y="2095499"/>
            <a:ext cx="2830814" cy="4057652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val 8"/>
              <p:cNvSpPr>
                <a:spLocks noChangeArrowheads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65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Arrow Connector 65"/>
          <p:cNvCxnSpPr>
            <a:stCxn id="58" idx="0"/>
            <a:endCxn id="65" idx="4"/>
          </p:cNvCxnSpPr>
          <p:nvPr/>
        </p:nvCxnSpPr>
        <p:spPr>
          <a:xfrm flipV="1">
            <a:off x="5037591" y="1104899"/>
            <a:ext cx="743479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2" idx="0"/>
            <a:endCxn id="65" idx="4"/>
          </p:cNvCxnSpPr>
          <p:nvPr/>
        </p:nvCxnSpPr>
        <p:spPr>
          <a:xfrm flipH="1" flipV="1">
            <a:off x="5781070" y="1104899"/>
            <a:ext cx="2981930" cy="5048252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36914" y="524395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835082" y="527909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97733" y="43676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4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528455" y="308609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33169" y="22214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2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23158" y="116788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3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09800" y="2343149"/>
            <a:ext cx="131865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I = 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617621" y="1352549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03421" y="497442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12346" y="1167883"/>
            <a:ext cx="256341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/>
              <a:t>I</a:t>
            </a:r>
            <a:r>
              <a:rPr lang="en-US" dirty="0" smtClean="0"/>
              <a:t> is an interpolant!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0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3" grpId="0" animBg="1"/>
      <p:bldP spid="44" grpId="0" animBg="1"/>
      <p:bldP spid="4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Straight Arrow Connector 91"/>
          <p:cNvCxnSpPr>
            <a:stCxn id="121" idx="0"/>
          </p:cNvCxnSpPr>
          <p:nvPr/>
        </p:nvCxnSpPr>
        <p:spPr>
          <a:xfrm flipH="1" flipV="1">
            <a:off x="4552950" y="1959755"/>
            <a:ext cx="2167593" cy="211558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122" idx="2"/>
          </p:cNvCxnSpPr>
          <p:nvPr/>
        </p:nvCxnSpPr>
        <p:spPr>
          <a:xfrm flipH="1" flipV="1">
            <a:off x="2837815" y="2009471"/>
            <a:ext cx="3331869" cy="206587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1239461" y="2007138"/>
            <a:ext cx="5044901" cy="20996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2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905000" y="6179004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3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1447800" y="4864553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>
                <a:sym typeface="Symbol" pitchFamily="18" charset="2"/>
              </a:rPr>
              <a:t>3</a:t>
            </a:r>
          </a:p>
        </p:txBody>
      </p:sp>
      <p:cxnSp>
        <p:nvCxnSpPr>
          <p:cNvPr id="7" name="Straight Arrow Connector 6"/>
          <p:cNvCxnSpPr>
            <a:stCxn id="4" idx="0"/>
            <a:endCxn id="6" idx="4"/>
          </p:cNvCxnSpPr>
          <p:nvPr/>
        </p:nvCxnSpPr>
        <p:spPr>
          <a:xfrm flipV="1">
            <a:off x="751114" y="5411559"/>
            <a:ext cx="1382486" cy="715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0"/>
            <a:endCxn id="6" idx="4"/>
          </p:cNvCxnSpPr>
          <p:nvPr/>
        </p:nvCxnSpPr>
        <p:spPr>
          <a:xfrm flipH="1" flipV="1">
            <a:off x="2133600" y="5411559"/>
            <a:ext cx="228600" cy="767445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2971800" y="6075590"/>
            <a:ext cx="1371600" cy="547006"/>
          </a:xfrm>
          <a:prstGeom prst="ellipse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2819400" y="3992336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22" name="Straight Arrow Connector 21"/>
          <p:cNvCxnSpPr>
            <a:stCxn id="6" idx="0"/>
            <a:endCxn id="21" idx="4"/>
          </p:cNvCxnSpPr>
          <p:nvPr/>
        </p:nvCxnSpPr>
        <p:spPr>
          <a:xfrm flipV="1">
            <a:off x="2133600" y="4539342"/>
            <a:ext cx="1371600" cy="3252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0"/>
            <a:endCxn id="21" idx="4"/>
          </p:cNvCxnSpPr>
          <p:nvPr/>
        </p:nvCxnSpPr>
        <p:spPr>
          <a:xfrm flipH="1" flipV="1">
            <a:off x="3505200" y="4539342"/>
            <a:ext cx="152400" cy="1536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4552950" y="6117772"/>
            <a:ext cx="1371600" cy="547006"/>
          </a:xfrm>
          <a:prstGeom prst="ellipse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019550" y="3162301"/>
            <a:ext cx="10668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31" name="Straight Arrow Connector 30"/>
          <p:cNvCxnSpPr>
            <a:stCxn id="21" idx="0"/>
            <a:endCxn id="30" idx="4"/>
          </p:cNvCxnSpPr>
          <p:nvPr/>
        </p:nvCxnSpPr>
        <p:spPr>
          <a:xfrm flipV="1">
            <a:off x="3505200" y="3709307"/>
            <a:ext cx="1047750" cy="2830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0"/>
            <a:endCxn id="30" idx="4"/>
          </p:cNvCxnSpPr>
          <p:nvPr/>
        </p:nvCxnSpPr>
        <p:spPr>
          <a:xfrm flipH="1" flipV="1">
            <a:off x="4552950" y="3709307"/>
            <a:ext cx="685800" cy="24084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Oval 8"/>
          <p:cNvSpPr>
            <a:spLocks noChangeArrowheads="1"/>
          </p:cNvSpPr>
          <p:nvPr/>
        </p:nvSpPr>
        <p:spPr bwMode="auto">
          <a:xfrm>
            <a:off x="6076950" y="6117772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6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8039100" y="6134101"/>
            <a:ext cx="100965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6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40" name="Oval 8"/>
          <p:cNvSpPr>
            <a:spLocks noChangeArrowheads="1"/>
          </p:cNvSpPr>
          <p:nvPr/>
        </p:nvSpPr>
        <p:spPr bwMode="auto">
          <a:xfrm>
            <a:off x="6572250" y="4337957"/>
            <a:ext cx="1066800" cy="547006"/>
          </a:xfrm>
          <a:prstGeom prst="ellipse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41" name="Straight Arrow Connector 40"/>
          <p:cNvCxnSpPr>
            <a:stCxn id="37" idx="0"/>
            <a:endCxn id="40" idx="4"/>
          </p:cNvCxnSpPr>
          <p:nvPr/>
        </p:nvCxnSpPr>
        <p:spPr>
          <a:xfrm flipV="1">
            <a:off x="6762750" y="4884963"/>
            <a:ext cx="342900" cy="1232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9" idx="0"/>
            <a:endCxn id="40" idx="4"/>
          </p:cNvCxnSpPr>
          <p:nvPr/>
        </p:nvCxnSpPr>
        <p:spPr>
          <a:xfrm flipH="1" flipV="1">
            <a:off x="7105650" y="4884963"/>
            <a:ext cx="1438275" cy="12491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Oval 8"/>
          <p:cNvSpPr>
            <a:spLocks noChangeArrowheads="1"/>
          </p:cNvSpPr>
          <p:nvPr/>
        </p:nvSpPr>
        <p:spPr bwMode="auto">
          <a:xfrm>
            <a:off x="4963640" y="1860045"/>
            <a:ext cx="10668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48" name="Straight Arrow Connector 47"/>
          <p:cNvCxnSpPr>
            <a:stCxn id="30" idx="0"/>
            <a:endCxn id="47" idx="4"/>
          </p:cNvCxnSpPr>
          <p:nvPr/>
        </p:nvCxnSpPr>
        <p:spPr>
          <a:xfrm flipV="1">
            <a:off x="4552950" y="2407051"/>
            <a:ext cx="944090" cy="755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0" idx="0"/>
            <a:endCxn id="47" idx="4"/>
          </p:cNvCxnSpPr>
          <p:nvPr/>
        </p:nvCxnSpPr>
        <p:spPr>
          <a:xfrm flipH="1" flipV="1">
            <a:off x="5497040" y="2407051"/>
            <a:ext cx="1608610" cy="19309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Oval 8"/>
          <p:cNvSpPr>
            <a:spLocks noChangeArrowheads="1"/>
          </p:cNvSpPr>
          <p:nvPr/>
        </p:nvSpPr>
        <p:spPr bwMode="auto">
          <a:xfrm>
            <a:off x="8039100" y="4337957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>
                <a:sym typeface="Symbol" pitchFamily="18" charset="2"/>
              </a:rPr>
              <a:t>4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val 8"/>
              <p:cNvSpPr>
                <a:spLocks noChangeArrowheads="1"/>
              </p:cNvSpPr>
              <p:nvPr/>
            </p:nvSpPr>
            <p:spPr bwMode="auto">
              <a:xfrm>
                <a:off x="6915150" y="533400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6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15150" y="533400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Oval 8"/>
              <p:cNvSpPr>
                <a:spLocks noChangeArrowheads="1"/>
              </p:cNvSpPr>
              <p:nvPr/>
            </p:nvSpPr>
            <p:spPr bwMode="auto">
              <a:xfrm>
                <a:off x="6072187" y="1167391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i="1" dirty="0">
                          <a:sym typeface="Symbol" pitchFamily="18" charset="2"/>
                        </a:rPr>
                        <m:t>g</m:t>
                      </m:r>
                      <m:r>
                        <m:rPr>
                          <m:nor/>
                        </m:rPr>
                        <a:rPr lang="en-US" b="0" i="0" baseline="-25000" dirty="0" smtClean="0">
                          <a:sym typeface="Symbol" pitchFamily="18" charset="2"/>
                        </a:rPr>
                        <m:t>5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7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72187" y="1167391"/>
                <a:ext cx="608844" cy="495299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>
            <a:stCxn id="47" idx="0"/>
            <a:endCxn id="57" idx="4"/>
          </p:cNvCxnSpPr>
          <p:nvPr/>
        </p:nvCxnSpPr>
        <p:spPr>
          <a:xfrm flipV="1">
            <a:off x="5497040" y="1662690"/>
            <a:ext cx="879569" cy="197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5" idx="0"/>
            <a:endCxn id="57" idx="4"/>
          </p:cNvCxnSpPr>
          <p:nvPr/>
        </p:nvCxnSpPr>
        <p:spPr>
          <a:xfrm flipH="1" flipV="1">
            <a:off x="6376609" y="1662690"/>
            <a:ext cx="2119691" cy="2675267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Oval 8"/>
          <p:cNvSpPr>
            <a:spLocks noChangeArrowheads="1"/>
          </p:cNvSpPr>
          <p:nvPr/>
        </p:nvSpPr>
        <p:spPr bwMode="auto">
          <a:xfrm>
            <a:off x="8496300" y="3162301"/>
            <a:ext cx="5715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5</a:t>
            </a:r>
            <a:endParaRPr lang="en-US" baseline="-25000" dirty="0">
              <a:sym typeface="Symbol" pitchFamily="18" charset="2"/>
            </a:endParaRPr>
          </a:p>
        </p:txBody>
      </p:sp>
      <p:cxnSp>
        <p:nvCxnSpPr>
          <p:cNvPr id="65" name="Straight Arrow Connector 64"/>
          <p:cNvCxnSpPr>
            <a:stCxn id="57" idx="0"/>
            <a:endCxn id="56" idx="4"/>
          </p:cNvCxnSpPr>
          <p:nvPr/>
        </p:nvCxnSpPr>
        <p:spPr>
          <a:xfrm flipV="1">
            <a:off x="6376609" y="1028699"/>
            <a:ext cx="842963" cy="138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4" idx="0"/>
            <a:endCxn id="56" idx="4"/>
          </p:cNvCxnSpPr>
          <p:nvPr/>
        </p:nvCxnSpPr>
        <p:spPr>
          <a:xfrm flipH="1" flipV="1">
            <a:off x="7219572" y="1028699"/>
            <a:ext cx="1562478" cy="2133602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03414" y="5809672"/>
            <a:ext cx="145939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1830292" y="553359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094510" y="45947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191000" y="3737455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3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238750" y="2514021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baseline="-25000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088542" y="17261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4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832515" y="1098045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5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775504" y="5748440"/>
            <a:ext cx="156789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4524375" y="5818228"/>
            <a:ext cx="156789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370900" y="4611460"/>
            <a:ext cx="145939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152400" y="3711451"/>
            <a:ext cx="3352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103414" y="2913579"/>
            <a:ext cx="507818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6169684" y="4075341"/>
            <a:ext cx="110171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/>
              </a:rPr>
              <a:t>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5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78590" y="1640139"/>
            <a:ext cx="531845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 = 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5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Symbol"/>
              </a:rPr>
              <a:t> (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4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5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/>
              </a:rPr>
              <a:t>(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 </a:t>
            </a:r>
            <a:r>
              <a:rPr lang="en-US" dirty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5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5979562" y="913379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6697939" y="474701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7014227" y="5042227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baseline="-25000" dirty="0" smtClean="0">
                <a:solidFill>
                  <a:srgbClr val="00B050"/>
                </a:solidFill>
              </a:rPr>
              <a:t>6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29" name="Slide Number Placeholder 1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54860" y="798059"/>
            <a:ext cx="208295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/>
              <a:t>I</a:t>
            </a:r>
            <a:r>
              <a:rPr lang="en-US" dirty="0" smtClean="0"/>
              <a:t> is an interpolant</a:t>
            </a:r>
            <a:endParaRPr lang="en-US" i="1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797833" y="2007138"/>
            <a:ext cx="441628" cy="9931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122" idx="2"/>
          </p:cNvCxnSpPr>
          <p:nvPr/>
        </p:nvCxnSpPr>
        <p:spPr>
          <a:xfrm flipV="1">
            <a:off x="2362200" y="2009471"/>
            <a:ext cx="475615" cy="99085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029075" y="2007139"/>
            <a:ext cx="523876" cy="101041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03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102" grpId="0" animBg="1"/>
      <p:bldP spid="103" grpId="0" animBg="1"/>
      <p:bldP spid="110" grpId="0" animBg="1"/>
      <p:bldP spid="111" grpId="0" animBg="1"/>
      <p:bldP spid="112" grpId="0" animBg="1"/>
      <p:bldP spid="121" grpId="0" animBg="1"/>
      <p:bldP spid="122" grpId="0" animBg="1"/>
      <p:bldP spid="125" grpId="0" animBg="1"/>
      <p:bldP spid="126" grpId="0" animBg="1"/>
      <p:bldP spid="5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Benchmarks: </a:t>
            </a:r>
            <a:r>
              <a:rPr lang="en-US" dirty="0"/>
              <a:t>HWMC’12 </a:t>
            </a:r>
            <a:r>
              <a:rPr lang="en-US" dirty="0" smtClean="0"/>
              <a:t>benchmark </a:t>
            </a:r>
            <a:r>
              <a:rPr lang="en-US" dirty="0" smtClean="0"/>
              <a:t>set, 289 instances</a:t>
            </a:r>
            <a:endParaRPr lang="en-US" dirty="0" smtClean="0"/>
          </a:p>
          <a:p>
            <a:r>
              <a:rPr lang="en-US" dirty="0" smtClean="0"/>
              <a:t>Machines: Intel E5-2687W, 3.1GHz freq.; 32GB </a:t>
            </a:r>
            <a:r>
              <a:rPr lang="en-US" dirty="0" err="1" smtClean="0"/>
              <a:t>mem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Timeout: 900 sec.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1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CNF-ITP vs. ITP vs. IC3, </a:t>
            </a:r>
            <a:r>
              <a:rPr lang="en-US" i="1" dirty="0" smtClean="0"/>
              <a:t>run-time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CNF-ITP</a:t>
            </a:r>
            <a:r>
              <a:rPr lang="en-US" dirty="0" smtClean="0"/>
              <a:t> outperforms </a:t>
            </a:r>
            <a:r>
              <a:rPr lang="en-US" dirty="0" smtClean="0">
                <a:solidFill>
                  <a:srgbClr val="00B050"/>
                </a:solidFill>
              </a:rPr>
              <a:t>ITP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7030A0"/>
                </a:solidFill>
              </a:rPr>
              <a:t>43 </a:t>
            </a:r>
            <a:r>
              <a:rPr lang="en-US" dirty="0" smtClean="0"/>
              <a:t>cases, while </a:t>
            </a:r>
            <a:r>
              <a:rPr lang="en-US" dirty="0">
                <a:solidFill>
                  <a:srgbClr val="00B050"/>
                </a:solidFill>
              </a:rPr>
              <a:t>ITP</a:t>
            </a:r>
            <a:r>
              <a:rPr lang="en-US" dirty="0"/>
              <a:t> </a:t>
            </a:r>
            <a:r>
              <a:rPr lang="en-US" dirty="0" smtClean="0"/>
              <a:t>is better in </a:t>
            </a:r>
            <a:r>
              <a:rPr lang="en-US" dirty="0" smtClean="0">
                <a:solidFill>
                  <a:srgbClr val="00B050"/>
                </a:solidFill>
              </a:rPr>
              <a:t>18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CNF-ITP</a:t>
            </a:r>
            <a:r>
              <a:rPr lang="en-US" dirty="0" smtClean="0"/>
              <a:t> </a:t>
            </a:r>
            <a:r>
              <a:rPr lang="en-US" dirty="0"/>
              <a:t>outperforms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IC3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7030A0"/>
                </a:solidFill>
              </a:rPr>
              <a:t>23 </a:t>
            </a:r>
            <a:r>
              <a:rPr lang="en-US" dirty="0" smtClean="0"/>
              <a:t>cases, while </a:t>
            </a:r>
            <a:r>
              <a:rPr lang="en-US" dirty="0" smtClean="0">
                <a:solidFill>
                  <a:srgbClr val="002060"/>
                </a:solidFill>
              </a:rPr>
              <a:t>IC3 </a:t>
            </a:r>
            <a:r>
              <a:rPr lang="en-US" dirty="0" smtClean="0"/>
              <a:t>is better in </a:t>
            </a:r>
            <a:r>
              <a:rPr lang="en-US" dirty="0" smtClean="0">
                <a:solidFill>
                  <a:srgbClr val="002060"/>
                </a:solidFill>
              </a:rPr>
              <a:t>80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cases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CNF-ITP</a:t>
            </a:r>
            <a:r>
              <a:rPr lang="en-US" dirty="0" smtClean="0"/>
              <a:t> outperforms </a:t>
            </a:r>
            <a:r>
              <a:rPr lang="en-US" dirty="0" smtClean="0">
                <a:solidFill>
                  <a:srgbClr val="FF0000"/>
                </a:solidFill>
              </a:rPr>
              <a:t>both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ITP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IC3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7030A0"/>
                </a:solidFill>
              </a:rPr>
              <a:t>18</a:t>
            </a:r>
            <a:r>
              <a:rPr lang="en-US" dirty="0" smtClean="0"/>
              <a:t> cases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7030A0"/>
                </a:solidFill>
              </a:rPr>
              <a:t>CNF-ITP</a:t>
            </a:r>
            <a:r>
              <a:rPr lang="en-US" dirty="0" smtClean="0"/>
              <a:t> vs. </a:t>
            </a:r>
            <a:r>
              <a:rPr lang="en-US" dirty="0" smtClean="0">
                <a:solidFill>
                  <a:srgbClr val="00B050"/>
                </a:solidFill>
              </a:rPr>
              <a:t>ITP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i="1" dirty="0" smtClean="0"/>
              <a:t>interpolant size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7030A0"/>
                </a:solidFill>
              </a:rPr>
              <a:t>117x</a:t>
            </a:r>
            <a:r>
              <a:rPr lang="en-US" dirty="0" smtClean="0"/>
              <a:t> reduction!</a:t>
            </a:r>
          </a:p>
          <a:p>
            <a:endParaRPr lang="en-US" dirty="0" smtClean="0"/>
          </a:p>
          <a:p>
            <a:r>
              <a:rPr lang="en-US" dirty="0" smtClean="0"/>
              <a:t>RVE in CNF-ITP:</a:t>
            </a:r>
          </a:p>
          <a:p>
            <a:pPr lvl="1"/>
            <a:r>
              <a:rPr lang="en-US" dirty="0" smtClean="0"/>
              <a:t>CNF-ITP with </a:t>
            </a:r>
            <a:r>
              <a:rPr lang="en-US" dirty="0" smtClean="0">
                <a:solidFill>
                  <a:srgbClr val="0070C0"/>
                </a:solidFill>
              </a:rPr>
              <a:t>RVE only</a:t>
            </a:r>
            <a:r>
              <a:rPr lang="en-US" dirty="0" smtClean="0"/>
              <a:t> solved </a:t>
            </a:r>
            <a:r>
              <a:rPr lang="en-US" dirty="0" smtClean="0">
                <a:solidFill>
                  <a:srgbClr val="0070C0"/>
                </a:solidFill>
              </a:rPr>
              <a:t>16</a:t>
            </a:r>
            <a:r>
              <a:rPr lang="en-US" dirty="0" smtClean="0"/>
              <a:t> instances out of </a:t>
            </a:r>
            <a:r>
              <a:rPr lang="en-US" dirty="0" smtClean="0">
                <a:solidFill>
                  <a:srgbClr val="7030A0"/>
                </a:solidFill>
              </a:rPr>
              <a:t>51</a:t>
            </a:r>
            <a:r>
              <a:rPr lang="en-US" dirty="0" smtClean="0"/>
              <a:t> solved by </a:t>
            </a:r>
            <a:r>
              <a:rPr lang="en-US" dirty="0" smtClean="0">
                <a:solidFill>
                  <a:srgbClr val="7030A0"/>
                </a:solidFill>
              </a:rPr>
              <a:t>CNF-ITP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CNF-ITP with </a:t>
            </a:r>
            <a:r>
              <a:rPr lang="en-US" dirty="0">
                <a:solidFill>
                  <a:srgbClr val="0070C0"/>
                </a:solidFill>
              </a:rPr>
              <a:t>RVE only</a:t>
            </a:r>
            <a:r>
              <a:rPr lang="en-US" dirty="0"/>
              <a:t> </a:t>
            </a:r>
            <a:r>
              <a:rPr lang="en-US" dirty="0" smtClean="0"/>
              <a:t>outperforms </a:t>
            </a:r>
            <a:r>
              <a:rPr lang="en-US" dirty="0">
                <a:solidFill>
                  <a:srgbClr val="FF0000"/>
                </a:solidFill>
              </a:rPr>
              <a:t>both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ITP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IC3 </a:t>
            </a:r>
            <a:r>
              <a:rPr lang="en-US" dirty="0"/>
              <a:t>in </a:t>
            </a:r>
            <a:r>
              <a:rPr lang="en-US" dirty="0" smtClean="0">
                <a:solidFill>
                  <a:srgbClr val="0070C0"/>
                </a:solidFill>
              </a:rPr>
              <a:t>9</a:t>
            </a:r>
            <a:r>
              <a:rPr lang="en-US" dirty="0" smtClean="0"/>
              <a:t> </a:t>
            </a:r>
            <a:r>
              <a:rPr lang="en-US" dirty="0"/>
              <a:t>cases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&gt;95%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0070C0"/>
                </a:solidFill>
              </a:rPr>
              <a:t>clauses</a:t>
            </a:r>
            <a:r>
              <a:rPr lang="en-US" dirty="0" smtClean="0"/>
              <a:t> in the interpolants were generated by </a:t>
            </a:r>
            <a:r>
              <a:rPr lang="en-US" dirty="0" smtClean="0">
                <a:solidFill>
                  <a:srgbClr val="0070C0"/>
                </a:solidFill>
              </a:rPr>
              <a:t>RVE</a:t>
            </a:r>
          </a:p>
          <a:p>
            <a:pPr lvl="2"/>
            <a:r>
              <a:rPr lang="en-US" dirty="0" smtClean="0"/>
              <a:t>Some clauses are used across bounds and iterations in CNF-ITP</a:t>
            </a:r>
          </a:p>
          <a:p>
            <a:pPr lvl="2"/>
            <a:r>
              <a:rPr lang="en-US" dirty="0" smtClean="0"/>
              <a:t>The remaining 5% clauses were generated with </a:t>
            </a:r>
            <a:r>
              <a:rPr lang="en-US" i="1" dirty="0" smtClean="0"/>
              <a:t>B</a:t>
            </a:r>
            <a:r>
              <a:rPr lang="en-US" dirty="0" smtClean="0"/>
              <a:t>-strengthening (inductive generalization)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4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144934"/>
              </p:ext>
            </p:extLst>
          </p:nvPr>
        </p:nvGraphicFramePr>
        <p:xfrm>
          <a:off x="228600" y="609600"/>
          <a:ext cx="8763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1957112"/>
              </p:ext>
            </p:extLst>
          </p:nvPr>
        </p:nvGraphicFramePr>
        <p:xfrm>
          <a:off x="152400" y="533400"/>
          <a:ext cx="8991599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896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412559"/>
              </p:ext>
            </p:extLst>
          </p:nvPr>
        </p:nvGraphicFramePr>
        <p:xfrm>
          <a:off x="152401" y="457200"/>
          <a:ext cx="89154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783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direct the SAT solver towards a good interpolant?</a:t>
            </a:r>
          </a:p>
          <a:p>
            <a:pPr lvl="1"/>
            <a:r>
              <a:rPr lang="en-US" dirty="0" smtClean="0"/>
              <a:t>How to assess </a:t>
            </a:r>
            <a:r>
              <a:rPr lang="en-US" dirty="0"/>
              <a:t>what “good” </a:t>
            </a:r>
            <a:r>
              <a:rPr lang="en-US" dirty="0" smtClean="0"/>
              <a:t>is?</a:t>
            </a:r>
          </a:p>
          <a:p>
            <a:endParaRPr lang="en-US" dirty="0"/>
          </a:p>
          <a:p>
            <a:r>
              <a:rPr lang="en-US" dirty="0" smtClean="0"/>
              <a:t>The ultimate challenge: design an algorithm that instantly generates </a:t>
            </a:r>
            <a:r>
              <a:rPr lang="en-US" dirty="0"/>
              <a:t>“good” tiny </a:t>
            </a:r>
            <a:r>
              <a:rPr lang="en-US" dirty="0" smtClean="0"/>
              <a:t>interpolants in CNF whenever the SAT </a:t>
            </a:r>
            <a:r>
              <a:rPr lang="en-US" dirty="0"/>
              <a:t>solver </a:t>
            </a:r>
            <a:r>
              <a:rPr lang="en-US" dirty="0" smtClean="0"/>
              <a:t>completes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3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7" name="Picture 7" descr="C:\Users\nadela\AppData\Local\Microsoft\Windows\Temporary Internet Files\Content.IE5\R6ABQ28Z\MC9001052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247" y="1676400"/>
            <a:ext cx="6653060" cy="358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7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focus: algorithms for generating interpolants and near-interpolants from a resolution refutation:</a:t>
            </a:r>
          </a:p>
          <a:p>
            <a:pPr lvl="1"/>
            <a:r>
              <a:rPr lang="en-US" dirty="0" smtClean="0"/>
              <a:t>A comparative description of 3 methods for generating interpolants: </a:t>
            </a:r>
          </a:p>
          <a:p>
            <a:pPr lvl="2"/>
            <a:r>
              <a:rPr lang="en-US" dirty="0" smtClean="0"/>
              <a:t>McMillan’s </a:t>
            </a:r>
            <a:r>
              <a:rPr lang="en-US" dirty="0" smtClean="0"/>
              <a:t>approach: the fundamental widely used algorithm</a:t>
            </a:r>
            <a:endParaRPr lang="en-US" dirty="0" smtClean="0"/>
          </a:p>
          <a:p>
            <a:pPr lvl="2"/>
            <a:r>
              <a:rPr lang="en-US" i="1" dirty="0" smtClean="0"/>
              <a:t>A</a:t>
            </a:r>
            <a:r>
              <a:rPr lang="en-US" dirty="0" smtClean="0"/>
              <a:t>-local variable </a:t>
            </a:r>
            <a:r>
              <a:rPr lang="en-US" dirty="0" smtClean="0"/>
              <a:t>elimination</a:t>
            </a:r>
            <a:endParaRPr lang="en-US" dirty="0" smtClean="0"/>
          </a:p>
          <a:p>
            <a:pPr lvl="2"/>
            <a:r>
              <a:rPr lang="en-US" dirty="0" smtClean="0"/>
              <a:t>Resolution-driven variable elimination (RVE)</a:t>
            </a:r>
          </a:p>
          <a:p>
            <a:pPr lvl="1"/>
            <a:r>
              <a:rPr lang="en-US" dirty="0" smtClean="0"/>
              <a:t>Adjusting RVE to g</a:t>
            </a:r>
            <a:r>
              <a:rPr lang="en-US" dirty="0" smtClean="0"/>
              <a:t>enerate near-interpolants in the worst case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 in focus: </a:t>
            </a:r>
          </a:p>
          <a:p>
            <a:pPr lvl="1"/>
            <a:r>
              <a:rPr lang="en-US" dirty="0" smtClean="0"/>
              <a:t>Completing a near-interpolant to an interpolant</a:t>
            </a:r>
          </a:p>
          <a:p>
            <a:pPr lvl="1"/>
            <a:r>
              <a:rPr lang="en-US" dirty="0" smtClean="0"/>
              <a:t>Our model checking algorithm CNF-ITP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1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McMillan’s Method: </a:t>
            </a:r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</a:t>
            </a:r>
            <a:r>
              <a:rPr lang="en-US" dirty="0"/>
              <a:t> 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I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Prove 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Wingdings" pitchFamily="2" charset="2"/>
              </a:rPr>
              <a:t>A</a:t>
            </a:r>
            <a:r>
              <a:rPr lang="en-US" dirty="0" smtClean="0">
                <a:sym typeface="Symbol" pitchFamily="18" charset="2"/>
              </a:rPr>
              <a:t> as follows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Let </a:t>
            </a:r>
            <a:r>
              <a:rPr lang="en-US" i="1" dirty="0" smtClean="0">
                <a:sym typeface="Wingdings" pitchFamily="2" charset="2"/>
              </a:rPr>
              <a:t>m</a:t>
            </a:r>
            <a:r>
              <a:rPr lang="en-US" dirty="0" smtClean="0">
                <a:sym typeface="Wingdings" pitchFamily="2" charset="2"/>
              </a:rPr>
              <a:t> be an assignment that falsifies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m </a:t>
            </a:r>
            <a:r>
              <a:rPr lang="en-US" dirty="0" smtClean="0">
                <a:sym typeface="Wingdings" pitchFamily="2" charset="2"/>
              </a:rPr>
              <a:t>defines a path from </a:t>
            </a:r>
            <a:r>
              <a:rPr lang="en-US" dirty="0" smtClean="0">
                <a:sym typeface="Symbol"/>
              </a:rPr>
              <a:t> to </a:t>
            </a:r>
            <a:r>
              <a:rPr lang="en-US" dirty="0" smtClean="0">
                <a:sym typeface="Wingdings" pitchFamily="2" charset="2"/>
              </a:rPr>
              <a:t>a clause in </a:t>
            </a:r>
            <a:r>
              <a:rPr lang="en-US" i="1" dirty="0" smtClean="0">
                <a:sym typeface="Wingdings" pitchFamily="2" charset="2"/>
              </a:rPr>
              <a:t>A, </a:t>
            </a:r>
            <a:r>
              <a:rPr lang="en-US" dirty="0" smtClean="0">
                <a:sym typeface="Wingdings" pitchFamily="2" charset="2"/>
              </a:rPr>
              <a:t>falsified by </a:t>
            </a:r>
            <a:r>
              <a:rPr lang="en-US" i="1" dirty="0" smtClean="0">
                <a:sym typeface="Wingdings" pitchFamily="2" charset="2"/>
              </a:rPr>
              <a:t>m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Invariant: 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dirty="0" smtClean="0">
                <a:sym typeface="Wingdings" pitchFamily="2" charset="2"/>
              </a:rPr>
              <a:t>) is falsified </a:t>
            </a:r>
            <a:r>
              <a:rPr lang="en-US" dirty="0">
                <a:sym typeface="Wingdings" pitchFamily="2" charset="2"/>
              </a:rPr>
              <a:t>by </a:t>
            </a:r>
            <a:r>
              <a:rPr lang="en-US" i="1" dirty="0">
                <a:sym typeface="Wingdings" pitchFamily="2" charset="2"/>
              </a:rPr>
              <a:t>m </a:t>
            </a:r>
            <a:r>
              <a:rPr lang="en-US" dirty="0" smtClean="0">
                <a:sym typeface="Wingdings" pitchFamily="2" charset="2"/>
              </a:rPr>
              <a:t>for every clause in the path</a:t>
            </a:r>
          </a:p>
          <a:p>
            <a:pPr lvl="4"/>
            <a:endParaRPr lang="en-US" dirty="0" smtClean="0">
              <a:sym typeface="Wingdings" pitchFamily="2" charset="2"/>
            </a:endParaRPr>
          </a:p>
          <a:p>
            <a:pPr lvl="2"/>
            <a:endParaRPr lang="en-US" dirty="0" smtClean="0">
              <a:sym typeface="Wingdings" pitchFamily="2" charset="2"/>
            </a:endParaRPr>
          </a:p>
          <a:p>
            <a:pPr lvl="2"/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5476648" y="4578123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6" name="Straight Arrow Connector 15"/>
          <p:cNvCxnSpPr>
            <a:stCxn id="8" idx="0"/>
            <a:endCxn id="14" idx="4"/>
          </p:cNvCxnSpPr>
          <p:nvPr/>
        </p:nvCxnSpPr>
        <p:spPr>
          <a:xfrm flipV="1">
            <a:off x="5736317" y="5073422"/>
            <a:ext cx="197531" cy="1112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  <a:endCxn id="14" idx="4"/>
          </p:cNvCxnSpPr>
          <p:nvPr/>
        </p:nvCxnSpPr>
        <p:spPr>
          <a:xfrm flipH="1" flipV="1">
            <a:off x="5933848" y="5073422"/>
            <a:ext cx="887563" cy="1079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1042307" y="4552270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1" name="Straight Arrow Connector 20"/>
          <p:cNvCxnSpPr>
            <a:stCxn id="4" idx="0"/>
            <a:endCxn id="20" idx="4"/>
          </p:cNvCxnSpPr>
          <p:nvPr/>
        </p:nvCxnSpPr>
        <p:spPr>
          <a:xfrm flipV="1">
            <a:off x="751114" y="5099276"/>
            <a:ext cx="976993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0"/>
            <a:endCxn id="20" idx="4"/>
          </p:cNvCxnSpPr>
          <p:nvPr/>
        </p:nvCxnSpPr>
        <p:spPr>
          <a:xfrm flipH="1" flipV="1">
            <a:off x="1728107" y="5099276"/>
            <a:ext cx="551694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0"/>
            <a:endCxn id="42" idx="4"/>
          </p:cNvCxnSpPr>
          <p:nvPr/>
        </p:nvCxnSpPr>
        <p:spPr>
          <a:xfrm flipV="1">
            <a:off x="4115556" y="4002437"/>
            <a:ext cx="675292" cy="209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0"/>
            <a:endCxn id="42" idx="4"/>
          </p:cNvCxnSpPr>
          <p:nvPr/>
        </p:nvCxnSpPr>
        <p:spPr>
          <a:xfrm flipH="1" flipV="1">
            <a:off x="4790848" y="4002437"/>
            <a:ext cx="1143000" cy="575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4105048" y="3455431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3276600" y="2590800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0" name="Straight Arrow Connector 49"/>
          <p:cNvCxnSpPr>
            <a:stCxn id="20" idx="0"/>
            <a:endCxn id="49" idx="4"/>
          </p:cNvCxnSpPr>
          <p:nvPr/>
        </p:nvCxnSpPr>
        <p:spPr>
          <a:xfrm flipV="1">
            <a:off x="1728107" y="3086099"/>
            <a:ext cx="2005693" cy="1466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2" idx="0"/>
            <a:endCxn id="49" idx="4"/>
          </p:cNvCxnSpPr>
          <p:nvPr/>
        </p:nvCxnSpPr>
        <p:spPr>
          <a:xfrm flipH="1" flipV="1">
            <a:off x="3733800" y="3086099"/>
            <a:ext cx="105704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Oval 8"/>
          <p:cNvSpPr>
            <a:spLocks noChangeArrowheads="1"/>
          </p:cNvSpPr>
          <p:nvPr/>
        </p:nvSpPr>
        <p:spPr bwMode="auto">
          <a:xfrm>
            <a:off x="4733169" y="1600200"/>
            <a:ext cx="608844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9" name="Straight Arrow Connector 58"/>
          <p:cNvCxnSpPr>
            <a:stCxn id="49" idx="0"/>
            <a:endCxn id="58" idx="4"/>
          </p:cNvCxnSpPr>
          <p:nvPr/>
        </p:nvCxnSpPr>
        <p:spPr>
          <a:xfrm flipV="1">
            <a:off x="3733800" y="2095499"/>
            <a:ext cx="1303791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1" idx="0"/>
            <a:endCxn id="58" idx="4"/>
          </p:cNvCxnSpPr>
          <p:nvPr/>
        </p:nvCxnSpPr>
        <p:spPr>
          <a:xfrm flipH="1" flipV="1">
            <a:off x="5037591" y="2095499"/>
            <a:ext cx="2830814" cy="405765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val 8"/>
              <p:cNvSpPr>
                <a:spLocks noChangeArrowheads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65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Arrow Connector 65"/>
          <p:cNvCxnSpPr>
            <a:stCxn id="58" idx="0"/>
            <a:endCxn id="65" idx="4"/>
          </p:cNvCxnSpPr>
          <p:nvPr/>
        </p:nvCxnSpPr>
        <p:spPr>
          <a:xfrm flipV="1">
            <a:off x="5037591" y="1104899"/>
            <a:ext cx="743479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2" idx="0"/>
            <a:endCxn id="65" idx="4"/>
          </p:cNvCxnSpPr>
          <p:nvPr/>
        </p:nvCxnSpPr>
        <p:spPr>
          <a:xfrm flipH="1" flipV="1">
            <a:off x="5781070" y="1104899"/>
            <a:ext cx="2981930" cy="504825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36914" y="524395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835082" y="527909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97733" y="43676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4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528455" y="308609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33169" y="22214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2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23158" y="116788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3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0117" y="5816476"/>
            <a:ext cx="93219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925310" y="5852831"/>
            <a:ext cx="106478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06979" y="4218316"/>
            <a:ext cx="230762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284283" y="5816476"/>
            <a:ext cx="150914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409330" y="5853621"/>
            <a:ext cx="45854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92675" y="5834571"/>
            <a:ext cx="45854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467601" y="5825836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T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458200" y="5853621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T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314975" y="4245632"/>
            <a:ext cx="93219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442787" y="3232666"/>
            <a:ext cx="282924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6212" y="1842896"/>
            <a:ext cx="2917222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[(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)] </a:t>
            </a:r>
          </a:p>
          <a:p>
            <a:pPr>
              <a:defRPr/>
            </a:pPr>
            <a:r>
              <a:rPr lang="en-US" dirty="0" smtClean="0">
                <a:sym typeface="Symbol" pitchFamily="18" charset="2"/>
              </a:rPr>
              <a:t>[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)]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617621" y="1352549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303421" y="497442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07780" y="609600"/>
            <a:ext cx="2876503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7030A0"/>
                </a:solidFill>
              </a:rPr>
              <a:t>m </a:t>
            </a:r>
            <a:r>
              <a:rPr lang="en-US" b="1" dirty="0" smtClean="0">
                <a:solidFill>
                  <a:srgbClr val="7030A0"/>
                </a:solidFill>
              </a:rPr>
              <a:t>= {</a:t>
            </a:r>
            <a:r>
              <a:rPr lang="en-US" b="1" i="1" dirty="0" smtClean="0">
                <a:solidFill>
                  <a:srgbClr val="7030A0"/>
                </a:solidFill>
              </a:rPr>
              <a:t>a</a:t>
            </a:r>
            <a:r>
              <a:rPr lang="en-US" b="1" baseline="-25000" dirty="0" smtClean="0">
                <a:solidFill>
                  <a:srgbClr val="7030A0"/>
                </a:solidFill>
              </a:rPr>
              <a:t>1</a:t>
            </a:r>
            <a:r>
              <a:rPr lang="en-US" b="1" dirty="0" smtClean="0">
                <a:solidFill>
                  <a:srgbClr val="7030A0"/>
                </a:solidFill>
              </a:rPr>
              <a:t>, </a:t>
            </a:r>
            <a:r>
              <a:rPr lang="en-US" b="1" i="1" dirty="0" smtClean="0">
                <a:solidFill>
                  <a:srgbClr val="7030A0"/>
                </a:solidFill>
              </a:rPr>
              <a:t>g</a:t>
            </a:r>
            <a:r>
              <a:rPr lang="en-US" b="1" baseline="-25000" dirty="0" smtClean="0">
                <a:solidFill>
                  <a:srgbClr val="7030A0"/>
                </a:solidFill>
              </a:rPr>
              <a:t>1, </a:t>
            </a:r>
            <a:r>
              <a:rPr lang="en-US" dirty="0" smtClean="0">
                <a:solidFill>
                  <a:srgbClr val="7030A0"/>
                </a:solidFill>
                <a:sym typeface="Symbol" pitchFamily="18" charset="2"/>
              </a:rPr>
              <a:t></a:t>
            </a:r>
            <a:r>
              <a:rPr lang="en-US" b="1" i="1" dirty="0" smtClean="0">
                <a:solidFill>
                  <a:srgbClr val="7030A0"/>
                </a:solidFill>
                <a:sym typeface="Symbol" pitchFamily="18" charset="2"/>
              </a:rPr>
              <a:t>g</a:t>
            </a:r>
            <a:r>
              <a:rPr lang="en-US" b="1" baseline="-25000" dirty="0" smtClean="0">
                <a:solidFill>
                  <a:srgbClr val="7030A0"/>
                </a:solidFill>
                <a:sym typeface="Symbol" pitchFamily="18" charset="2"/>
              </a:rPr>
              <a:t>2,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sym typeface="Symbol" pitchFamily="18" charset="2"/>
              </a:rPr>
              <a:t></a:t>
            </a:r>
            <a:r>
              <a:rPr lang="en-US" b="1" i="1" dirty="0" smtClean="0">
                <a:solidFill>
                  <a:srgbClr val="7030A0"/>
                </a:solidFill>
              </a:rPr>
              <a:t>g</a:t>
            </a:r>
            <a:r>
              <a:rPr lang="en-US" b="1" baseline="-25000" dirty="0" smtClean="0">
                <a:solidFill>
                  <a:srgbClr val="7030A0"/>
                </a:solidFill>
              </a:rPr>
              <a:t>3</a:t>
            </a:r>
            <a:r>
              <a:rPr lang="en-US" b="1" baseline="-25000" dirty="0">
                <a:solidFill>
                  <a:srgbClr val="7030A0"/>
                </a:solidFill>
              </a:rPr>
              <a:t>,</a:t>
            </a:r>
            <a:r>
              <a:rPr lang="en-US" b="1" dirty="0">
                <a:solidFill>
                  <a:srgbClr val="7030A0"/>
                </a:solidFill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7030A0"/>
                </a:solidFill>
                <a:sym typeface="Symbol" pitchFamily="18" charset="2"/>
              </a:rPr>
              <a:t></a:t>
            </a:r>
            <a:r>
              <a:rPr lang="en-US" b="1" i="1" dirty="0" smtClean="0">
                <a:solidFill>
                  <a:srgbClr val="7030A0"/>
                </a:solidFill>
                <a:sym typeface="Symbol" pitchFamily="18" charset="2"/>
              </a:rPr>
              <a:t>g</a:t>
            </a:r>
            <a:r>
              <a:rPr lang="en-US" b="1" baseline="-25000" dirty="0" smtClean="0">
                <a:solidFill>
                  <a:srgbClr val="7030A0"/>
                </a:solidFill>
                <a:sym typeface="Symbol" pitchFamily="18" charset="2"/>
              </a:rPr>
              <a:t>4</a:t>
            </a:r>
            <a:r>
              <a:rPr lang="en-US" b="1" dirty="0" smtClean="0">
                <a:solidFill>
                  <a:srgbClr val="7030A0"/>
                </a:solidFill>
                <a:sym typeface="Symbol" pitchFamily="18" charset="2"/>
              </a:rPr>
              <a:t>}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1945" y="978932"/>
            <a:ext cx="2041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00775" y="857249"/>
            <a:ext cx="2867026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Non-</a:t>
            </a:r>
            <a:r>
              <a:rPr lang="en-US" b="1" i="1" dirty="0" smtClean="0"/>
              <a:t>A</a:t>
            </a:r>
            <a:r>
              <a:rPr lang="en-US" b="1" dirty="0" smtClean="0"/>
              <a:t>-local pivot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Choose a parent </a:t>
            </a:r>
            <a:r>
              <a:rPr lang="en-US" i="1" dirty="0" smtClean="0"/>
              <a:t>c</a:t>
            </a:r>
            <a:r>
              <a:rPr lang="en-US" dirty="0" smtClean="0"/>
              <a:t>, whose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 is falsified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200775" y="1759803"/>
            <a:ext cx="286702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A-</a:t>
            </a:r>
            <a:r>
              <a:rPr lang="en-US" b="1" dirty="0" smtClean="0"/>
              <a:t>local pivot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Choose a parent </a:t>
            </a:r>
            <a:r>
              <a:rPr lang="en-US" i="1" dirty="0"/>
              <a:t>c</a:t>
            </a:r>
            <a:r>
              <a:rPr lang="en-US" dirty="0" smtClean="0"/>
              <a:t>, whose </a:t>
            </a:r>
            <a:r>
              <a:rPr lang="en-US" i="1" dirty="0" smtClean="0"/>
              <a:t>pivot literal</a:t>
            </a:r>
            <a:r>
              <a:rPr lang="en-US" dirty="0" smtClean="0"/>
              <a:t> is falsified (both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)’s are falsified)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6213322" y="2960132"/>
            <a:ext cx="286702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i="1" dirty="0"/>
              <a:t>A</a:t>
            </a:r>
            <a:r>
              <a:rPr lang="en-US" b="1" dirty="0"/>
              <a:t> ⇒</a:t>
            </a:r>
            <a:r>
              <a:rPr lang="en-US" b="1" dirty="0">
                <a:sym typeface="Wingdings" pitchFamily="2" charset="2"/>
              </a:rPr>
              <a:t> </a:t>
            </a:r>
            <a:r>
              <a:rPr lang="en-US" b="1" i="1" dirty="0" smtClean="0">
                <a:sym typeface="Wingdings" pitchFamily="2" charset="2"/>
              </a:rPr>
              <a:t>I </a:t>
            </a:r>
            <a:r>
              <a:rPr lang="en-US" b="1" dirty="0" smtClean="0">
                <a:sym typeface="Wingdings" pitchFamily="2" charset="2"/>
              </a:rPr>
              <a:t>holds</a:t>
            </a:r>
            <a:r>
              <a:rPr lang="en-US" dirty="0" smtClean="0">
                <a:sym typeface="Wingdings" pitchFamily="2" charset="2"/>
              </a:rPr>
              <a:t>: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t</a:t>
            </a:r>
            <a:r>
              <a:rPr lang="en-US" dirty="0" smtClean="0"/>
              <a:t>he end clause in </a:t>
            </a:r>
            <a:r>
              <a:rPr lang="en-US" i="1" dirty="0" smtClean="0"/>
              <a:t>A</a:t>
            </a:r>
            <a:r>
              <a:rPr lang="en-US" dirty="0" smtClean="0"/>
              <a:t> is falsified by construction!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4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42" grpId="0" animBg="1"/>
      <p:bldP spid="49" grpId="0" animBg="1"/>
      <p:bldP spid="58" grpId="0" animBg="1"/>
      <p:bldP spid="65" grpId="0" animBg="1"/>
      <p:bldP spid="5" grpId="0" animBg="1"/>
      <p:bldP spid="5" grpId="1" animBg="1"/>
      <p:bldP spid="5" grpId="2" animBg="1"/>
      <p:bldP spid="56" grpId="0" animBg="1"/>
      <p:bldP spid="56" grpId="1" animBg="1"/>
      <p:bldP spid="5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McMillan’s Method: </a:t>
            </a:r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</a:t>
            </a:r>
            <a:r>
              <a:rPr lang="en-US" dirty="0"/>
              <a:t> 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I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Prove </a:t>
            </a:r>
            <a:r>
              <a:rPr lang="en-US" dirty="0" smtClean="0">
                <a:sym typeface="Symbol" pitchFamily="18" charset="2"/>
              </a:rPr>
              <a:t>I </a:t>
            </a:r>
            <a:r>
              <a:rPr lang="en-US" dirty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dirty="0" smtClean="0">
                <a:sym typeface="Wingdings" pitchFamily="2" charset="2"/>
              </a:rPr>
              <a:t>A</a:t>
            </a:r>
            <a:r>
              <a:rPr lang="en-US" dirty="0" smtClean="0">
                <a:sym typeface="Symbol" pitchFamily="18" charset="2"/>
              </a:rPr>
              <a:t> as follows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Let </a:t>
            </a:r>
            <a:r>
              <a:rPr lang="en-US" i="1" dirty="0" smtClean="0">
                <a:sym typeface="Wingdings" pitchFamily="2" charset="2"/>
              </a:rPr>
              <a:t>m</a:t>
            </a:r>
            <a:r>
              <a:rPr lang="en-US" dirty="0" smtClean="0">
                <a:sym typeface="Wingdings" pitchFamily="2" charset="2"/>
              </a:rPr>
              <a:t> be an assignment that falsifies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i="1" dirty="0">
                <a:sym typeface="Wingdings" pitchFamily="2" charset="2"/>
              </a:rPr>
              <a:t>m </a:t>
            </a:r>
            <a:r>
              <a:rPr lang="en-US" dirty="0">
                <a:sym typeface="Wingdings" pitchFamily="2" charset="2"/>
              </a:rPr>
              <a:t>defines a path from </a:t>
            </a:r>
            <a:r>
              <a:rPr lang="en-US" dirty="0">
                <a:sym typeface="Symbol"/>
              </a:rPr>
              <a:t> to </a:t>
            </a:r>
            <a:r>
              <a:rPr lang="en-US" dirty="0">
                <a:sym typeface="Wingdings" pitchFamily="2" charset="2"/>
              </a:rPr>
              <a:t>a clause in </a:t>
            </a:r>
            <a:r>
              <a:rPr lang="en-US" i="1" dirty="0">
                <a:sym typeface="Wingdings" pitchFamily="2" charset="2"/>
              </a:rPr>
              <a:t>A, </a:t>
            </a:r>
            <a:r>
              <a:rPr lang="en-US" dirty="0">
                <a:sym typeface="Wingdings" pitchFamily="2" charset="2"/>
              </a:rPr>
              <a:t>falsified by </a:t>
            </a:r>
            <a:r>
              <a:rPr lang="en-US" i="1" dirty="0">
                <a:sym typeface="Wingdings" pitchFamily="2" charset="2"/>
              </a:rPr>
              <a:t>m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pPr lvl="2"/>
            <a:endParaRPr lang="en-US" dirty="0">
              <a:sym typeface="Wingdings" pitchFamily="2" charset="2"/>
            </a:endParaRPr>
          </a:p>
          <a:p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 </a:t>
            </a:r>
            <a:r>
              <a:rPr lang="en-US" dirty="0" smtClean="0">
                <a:sym typeface="Symbol"/>
              </a:rPr>
              <a:t></a:t>
            </a:r>
          </a:p>
          <a:p>
            <a:pPr lvl="1"/>
            <a:r>
              <a:rPr lang="en-US" dirty="0" smtClean="0">
                <a:sym typeface="Symbol"/>
              </a:rPr>
              <a:t>Invariant that holds for every clause: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) 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c</a:t>
            </a:r>
          </a:p>
          <a:p>
            <a:pPr lvl="2"/>
            <a:r>
              <a:rPr lang="en-US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c</a:t>
            </a:r>
            <a:r>
              <a:rPr lang="en-US" dirty="0">
                <a:sym typeface="Symbol"/>
              </a:rPr>
              <a:t>) 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c </a:t>
            </a:r>
            <a:r>
              <a:rPr lang="en-US" dirty="0" smtClean="0">
                <a:sym typeface="Wingdings" pitchFamily="2" charset="2"/>
              </a:rPr>
              <a:t>implies (</a:t>
            </a:r>
            <a:r>
              <a:rPr lang="en-US" i="1" dirty="0" smtClean="0">
                <a:sym typeface="Wingdings" pitchFamily="2" charset="2"/>
              </a:rPr>
              <a:t>I </a:t>
            </a:r>
            <a:r>
              <a:rPr lang="en-US" dirty="0" smtClean="0">
                <a:sym typeface="Wingdings" pitchFamily="2" charset="2"/>
              </a:rPr>
              <a:t>=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dirty="0">
                <a:sym typeface="Symbol"/>
              </a:rPr>
              <a:t></a:t>
            </a:r>
            <a:r>
              <a:rPr lang="en-US" dirty="0" smtClean="0">
                <a:sym typeface="Symbol"/>
              </a:rPr>
              <a:t>))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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>
              <a:sym typeface="Symbo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1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/>
          <p:cNvCxnSpPr/>
          <p:nvPr/>
        </p:nvCxnSpPr>
        <p:spPr>
          <a:xfrm flipH="1" flipV="1">
            <a:off x="5781070" y="1104899"/>
            <a:ext cx="2981930" cy="504825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5476648" y="4578123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6" name="Straight Arrow Connector 15"/>
          <p:cNvCxnSpPr>
            <a:stCxn id="8" idx="0"/>
            <a:endCxn id="14" idx="4"/>
          </p:cNvCxnSpPr>
          <p:nvPr/>
        </p:nvCxnSpPr>
        <p:spPr>
          <a:xfrm flipV="1">
            <a:off x="5736317" y="5073422"/>
            <a:ext cx="197531" cy="1112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  <a:endCxn id="14" idx="4"/>
          </p:cNvCxnSpPr>
          <p:nvPr/>
        </p:nvCxnSpPr>
        <p:spPr>
          <a:xfrm flipH="1" flipV="1">
            <a:off x="5933848" y="5073422"/>
            <a:ext cx="887563" cy="1079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1042307" y="4552270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1" name="Straight Arrow Connector 20"/>
          <p:cNvCxnSpPr>
            <a:stCxn id="4" idx="0"/>
            <a:endCxn id="20" idx="4"/>
          </p:cNvCxnSpPr>
          <p:nvPr/>
        </p:nvCxnSpPr>
        <p:spPr>
          <a:xfrm flipV="1">
            <a:off x="751114" y="5099276"/>
            <a:ext cx="976993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0"/>
            <a:endCxn id="20" idx="4"/>
          </p:cNvCxnSpPr>
          <p:nvPr/>
        </p:nvCxnSpPr>
        <p:spPr>
          <a:xfrm flipH="1" flipV="1">
            <a:off x="1728107" y="5099276"/>
            <a:ext cx="551694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0"/>
            <a:endCxn id="42" idx="4"/>
          </p:cNvCxnSpPr>
          <p:nvPr/>
        </p:nvCxnSpPr>
        <p:spPr>
          <a:xfrm flipV="1">
            <a:off x="4115556" y="4002437"/>
            <a:ext cx="675292" cy="209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0"/>
            <a:endCxn id="42" idx="4"/>
          </p:cNvCxnSpPr>
          <p:nvPr/>
        </p:nvCxnSpPr>
        <p:spPr>
          <a:xfrm flipH="1" flipV="1">
            <a:off x="4790848" y="4002437"/>
            <a:ext cx="1143000" cy="575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4105048" y="3455431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3276600" y="2590800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0" name="Straight Arrow Connector 49"/>
          <p:cNvCxnSpPr>
            <a:stCxn id="20" idx="0"/>
            <a:endCxn id="49" idx="4"/>
          </p:cNvCxnSpPr>
          <p:nvPr/>
        </p:nvCxnSpPr>
        <p:spPr>
          <a:xfrm flipV="1">
            <a:off x="1728107" y="3086099"/>
            <a:ext cx="2005693" cy="1466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2" idx="0"/>
            <a:endCxn id="49" idx="4"/>
          </p:cNvCxnSpPr>
          <p:nvPr/>
        </p:nvCxnSpPr>
        <p:spPr>
          <a:xfrm flipH="1" flipV="1">
            <a:off x="3733800" y="3086099"/>
            <a:ext cx="105704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Oval 8"/>
          <p:cNvSpPr>
            <a:spLocks noChangeArrowheads="1"/>
          </p:cNvSpPr>
          <p:nvPr/>
        </p:nvSpPr>
        <p:spPr bwMode="auto">
          <a:xfrm>
            <a:off x="4733169" y="1600200"/>
            <a:ext cx="608844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9" name="Straight Arrow Connector 58"/>
          <p:cNvCxnSpPr>
            <a:stCxn id="49" idx="0"/>
            <a:endCxn id="58" idx="4"/>
          </p:cNvCxnSpPr>
          <p:nvPr/>
        </p:nvCxnSpPr>
        <p:spPr>
          <a:xfrm flipV="1">
            <a:off x="3733800" y="2095499"/>
            <a:ext cx="1303791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1" idx="0"/>
            <a:endCxn id="58" idx="4"/>
          </p:cNvCxnSpPr>
          <p:nvPr/>
        </p:nvCxnSpPr>
        <p:spPr>
          <a:xfrm flipH="1" flipV="1">
            <a:off x="5037591" y="2095499"/>
            <a:ext cx="2830814" cy="405765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val 8"/>
              <p:cNvSpPr>
                <a:spLocks noChangeArrowheads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65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Arrow Connector 65"/>
          <p:cNvCxnSpPr>
            <a:stCxn id="58" idx="0"/>
            <a:endCxn id="65" idx="4"/>
          </p:cNvCxnSpPr>
          <p:nvPr/>
        </p:nvCxnSpPr>
        <p:spPr>
          <a:xfrm flipV="1">
            <a:off x="5037591" y="1104899"/>
            <a:ext cx="743479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36914" y="524395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835082" y="527909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97733" y="43676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4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528455" y="308609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33169" y="22214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2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23158" y="116788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3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0117" y="5816476"/>
            <a:ext cx="93219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925310" y="5852831"/>
            <a:ext cx="106478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06979" y="4218316"/>
            <a:ext cx="230762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284283" y="5816476"/>
            <a:ext cx="150914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409330" y="5853621"/>
            <a:ext cx="45854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92675" y="5834571"/>
            <a:ext cx="45854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467601" y="5825836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T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458200" y="5853621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T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314975" y="4245632"/>
            <a:ext cx="93219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442787" y="3232666"/>
            <a:ext cx="282924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6212" y="1842896"/>
            <a:ext cx="2917222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[(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)] </a:t>
            </a:r>
          </a:p>
          <a:p>
            <a:pPr>
              <a:defRPr/>
            </a:pPr>
            <a:r>
              <a:rPr lang="en-US" dirty="0" smtClean="0">
                <a:sym typeface="Symbol" pitchFamily="18" charset="2"/>
              </a:rPr>
              <a:t>[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)]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617621" y="1352549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303421" y="497442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76200" y="361949"/>
            <a:ext cx="8229600" cy="990600"/>
          </a:xfrm>
        </p:spPr>
        <p:txBody>
          <a:bodyPr/>
          <a:lstStyle/>
          <a:p>
            <a:r>
              <a:rPr lang="en-US" dirty="0" smtClean="0"/>
              <a:t>McMillan’s Method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247165" y="697466"/>
            <a:ext cx="2820635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ym typeface="Symbol"/>
              </a:rPr>
              <a:t>The invariant</a:t>
            </a:r>
            <a:r>
              <a:rPr lang="en-US" dirty="0" smtClean="0">
                <a:sym typeface="Symbol"/>
              </a:rPr>
              <a:t>: </a:t>
            </a:r>
            <a:br>
              <a:rPr lang="en-US" dirty="0" smtClean="0">
                <a:sym typeface="Symbol"/>
              </a:rPr>
            </a:b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>
                <a:sym typeface="Symbol"/>
              </a:rPr>
              <a:t>) 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47165" y="1333498"/>
            <a:ext cx="2820635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ym typeface="Symbol"/>
              </a:rPr>
              <a:t>The leafs</a:t>
            </a:r>
            <a:r>
              <a:rPr lang="en-US" dirty="0" smtClean="0">
                <a:sym typeface="Symbol"/>
              </a:rPr>
              <a:t>: trivially holds</a:t>
            </a:r>
            <a:endParaRPr lang="en-US" i="1" dirty="0">
              <a:sym typeface="Wingdings" pitchFamily="2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314" y="3819184"/>
            <a:ext cx="3057374" cy="2962616"/>
          </a:xfrm>
          <a:prstGeom prst="rect">
            <a:avLst/>
          </a:prstGeom>
          <a:solidFill>
            <a:srgbClr val="92D050">
              <a:alpha val="10000"/>
            </a:srgb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247165" y="1700686"/>
            <a:ext cx="2820635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ym typeface="Symbol"/>
              </a:rPr>
              <a:t>Global pivot</a:t>
            </a:r>
            <a:r>
              <a:rPr lang="en-US" dirty="0" smtClean="0">
                <a:sym typeface="Symbol"/>
              </a:rPr>
              <a:t>: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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 smtClean="0">
                <a:sym typeface="Symbol"/>
              </a:rPr>
              <a:t>B </a:t>
            </a:r>
            <a:r>
              <a:rPr lang="en-US" dirty="0" smtClean="0"/>
              <a:t>⇒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/>
              <a:t>c</a:t>
            </a:r>
            <a:r>
              <a:rPr lang="en-US" baseline="-25000" dirty="0" smtClean="0"/>
              <a:t>2 </a:t>
            </a:r>
            <a:r>
              <a:rPr lang="en-US" dirty="0" smtClean="0"/>
              <a:t>⇒ </a:t>
            </a:r>
            <a:r>
              <a:rPr lang="en-US" i="1" dirty="0" smtClean="0"/>
              <a:t>c</a:t>
            </a:r>
            <a:r>
              <a:rPr lang="en-US" baseline="-25000" dirty="0">
                <a:sym typeface="Symbol"/>
              </a:rPr>
              <a:t>3</a:t>
            </a:r>
            <a:endParaRPr lang="en-US" b="1" i="1" dirty="0">
              <a:sym typeface="Wingdings" pitchFamily="2" charset="2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0" y="1218336"/>
            <a:ext cx="5241018" cy="313932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ym typeface="Symbol"/>
              </a:rPr>
              <a:t>Local pivot</a:t>
            </a:r>
            <a:r>
              <a:rPr lang="en-US" dirty="0" smtClean="0">
                <a:sym typeface="Symbol"/>
              </a:rPr>
              <a:t>: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Assume </a:t>
            </a:r>
            <a:r>
              <a:rPr lang="en-US" i="1" dirty="0" smtClean="0">
                <a:sym typeface="Symbol"/>
              </a:rPr>
              <a:t>m</a:t>
            </a:r>
            <a:r>
              <a:rPr lang="en-US" dirty="0" smtClean="0">
                <a:sym typeface="Wingdings" pitchFamily="2" charset="2"/>
              </a:rPr>
              <a:t>╞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) 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(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</a:t>
            </a:r>
            <a:r>
              <a:rPr lang="en-US" dirty="0">
                <a:sym typeface="Symbol"/>
              </a:rPr>
              <a:t></a:t>
            </a:r>
            <a:r>
              <a:rPr lang="en-US" dirty="0" smtClean="0">
                <a:sym typeface="Symbol"/>
              </a:rPr>
              <a:t> B) </a:t>
            </a:r>
            <a:r>
              <a:rPr lang="en-US" dirty="0">
                <a:sym typeface="Symbol"/>
              </a:rPr>
              <a:t>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dirty="0" smtClean="0">
                <a:sym typeface="Symbol"/>
              </a:rPr>
              <a:t>B</a:t>
            </a:r>
            <a:r>
              <a:rPr lang="en-US" dirty="0">
                <a:sym typeface="Symbol"/>
              </a:rPr>
              <a:t>)</a:t>
            </a:r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Assume WLOG </a:t>
            </a:r>
            <a:r>
              <a:rPr lang="en-US" i="1" dirty="0" smtClean="0">
                <a:sym typeface="Symbol"/>
              </a:rPr>
              <a:t>m</a:t>
            </a:r>
            <a:r>
              <a:rPr lang="en-US" dirty="0" smtClean="0">
                <a:sym typeface="Wingdings" pitchFamily="2" charset="2"/>
              </a:rPr>
              <a:t>╞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. </a:t>
            </a:r>
            <a:br>
              <a:rPr lang="en-US" dirty="0" smtClean="0">
                <a:sym typeface="Symbol"/>
              </a:rPr>
            </a:b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Since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>
                <a:sym typeface="Symbol"/>
              </a:rPr>
              <a:t>)  </a:t>
            </a:r>
            <a:r>
              <a:rPr lang="en-US" i="1" dirty="0" smtClean="0">
                <a:sym typeface="Symbol"/>
              </a:rPr>
              <a:t>B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, we have </a:t>
            </a:r>
            <a:r>
              <a:rPr lang="en-US" i="1" dirty="0" smtClean="0">
                <a:sym typeface="Wingdings" pitchFamily="2" charset="2"/>
              </a:rPr>
              <a:t>m</a:t>
            </a:r>
            <a:r>
              <a:rPr lang="en-US" dirty="0" smtClean="0">
                <a:sym typeface="Wingdings" pitchFamily="2" charset="2"/>
              </a:rPr>
              <a:t>╞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. </a:t>
            </a:r>
          </a:p>
          <a:p>
            <a:endParaRPr lang="en-US" b="1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We have </a:t>
            </a:r>
            <a:r>
              <a:rPr lang="en-US" i="1" dirty="0">
                <a:sym typeface="Wingdings" pitchFamily="2" charset="2"/>
              </a:rPr>
              <a:t>m</a:t>
            </a:r>
            <a:r>
              <a:rPr lang="en-US" dirty="0">
                <a:sym typeface="Wingdings" pitchFamily="2" charset="2"/>
              </a:rPr>
              <a:t>╞ </a:t>
            </a:r>
            <a:r>
              <a:rPr lang="en-US" i="1" dirty="0" smtClean="0">
                <a:sym typeface="Wingdings" pitchFamily="2" charset="2"/>
              </a:rPr>
              <a:t>g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), otherwise switching the pivot’s value in </a:t>
            </a:r>
            <a:r>
              <a:rPr lang="en-US" i="1" dirty="0" smtClean="0">
                <a:sym typeface="Wingdings" pitchFamily="2" charset="2"/>
              </a:rPr>
              <a:t>m</a:t>
            </a:r>
            <a:r>
              <a:rPr lang="en-US" dirty="0" smtClean="0">
                <a:sym typeface="Wingdings" pitchFamily="2" charset="2"/>
              </a:rPr>
              <a:t> would contradict </a:t>
            </a:r>
            <a:r>
              <a:rPr lang="en-US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  </a:t>
            </a:r>
            <a:r>
              <a:rPr lang="en-US" i="1" dirty="0">
                <a:sym typeface="Symbol"/>
              </a:rPr>
              <a:t>B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.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 =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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(</a:t>
            </a:r>
            <a:r>
              <a:rPr lang="en-US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 \ (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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).</a:t>
            </a:r>
            <a:r>
              <a:rPr lang="en-US" baseline="-25000" dirty="0" smtClean="0">
                <a:sym typeface="Wingdings" pitchFamily="2" charset="2"/>
              </a:rPr>
              <a:t>  </a:t>
            </a:r>
            <a:r>
              <a:rPr lang="en-US" dirty="0" smtClean="0">
                <a:sym typeface="Wingdings" pitchFamily="2" charset="2"/>
              </a:rPr>
              <a:t>Hence </a:t>
            </a:r>
            <a:r>
              <a:rPr lang="en-US" i="1" dirty="0">
                <a:sym typeface="Wingdings" pitchFamily="2" charset="2"/>
              </a:rPr>
              <a:t>m</a:t>
            </a:r>
            <a:r>
              <a:rPr lang="en-US" dirty="0">
                <a:sym typeface="Wingdings" pitchFamily="2" charset="2"/>
              </a:rPr>
              <a:t>╞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162550" y="4038497"/>
            <a:ext cx="2328551" cy="2776513"/>
          </a:xfrm>
          <a:custGeom>
            <a:avLst/>
            <a:gdLst>
              <a:gd name="connsiteX0" fmla="*/ 2324100 w 2328551"/>
              <a:gd name="connsiteY0" fmla="*/ 2771878 h 2776513"/>
              <a:gd name="connsiteX1" fmla="*/ 2286000 w 2328551"/>
              <a:gd name="connsiteY1" fmla="*/ 2714728 h 2776513"/>
              <a:gd name="connsiteX2" fmla="*/ 2276475 w 2328551"/>
              <a:gd name="connsiteY2" fmla="*/ 2667103 h 2776513"/>
              <a:gd name="connsiteX3" fmla="*/ 2266950 w 2328551"/>
              <a:gd name="connsiteY3" fmla="*/ 2552803 h 2776513"/>
              <a:gd name="connsiteX4" fmla="*/ 2257425 w 2328551"/>
              <a:gd name="connsiteY4" fmla="*/ 2524228 h 2776513"/>
              <a:gd name="connsiteX5" fmla="*/ 2247900 w 2328551"/>
              <a:gd name="connsiteY5" fmla="*/ 2467078 h 2776513"/>
              <a:gd name="connsiteX6" fmla="*/ 2228850 w 2328551"/>
              <a:gd name="connsiteY6" fmla="*/ 2333728 h 2776513"/>
              <a:gd name="connsiteX7" fmla="*/ 2209800 w 2328551"/>
              <a:gd name="connsiteY7" fmla="*/ 2209903 h 2776513"/>
              <a:gd name="connsiteX8" fmla="*/ 2200275 w 2328551"/>
              <a:gd name="connsiteY8" fmla="*/ 2162278 h 2776513"/>
              <a:gd name="connsiteX9" fmla="*/ 2181225 w 2328551"/>
              <a:gd name="connsiteY9" fmla="*/ 2124178 h 2776513"/>
              <a:gd name="connsiteX10" fmla="*/ 2171700 w 2328551"/>
              <a:gd name="connsiteY10" fmla="*/ 2095603 h 2776513"/>
              <a:gd name="connsiteX11" fmla="*/ 2133600 w 2328551"/>
              <a:gd name="connsiteY11" fmla="*/ 2028928 h 2776513"/>
              <a:gd name="connsiteX12" fmla="*/ 2124075 w 2328551"/>
              <a:gd name="connsiteY12" fmla="*/ 1990828 h 2776513"/>
              <a:gd name="connsiteX13" fmla="*/ 2105025 w 2328551"/>
              <a:gd name="connsiteY13" fmla="*/ 1952728 h 2776513"/>
              <a:gd name="connsiteX14" fmla="*/ 2066925 w 2328551"/>
              <a:gd name="connsiteY14" fmla="*/ 1867003 h 2776513"/>
              <a:gd name="connsiteX15" fmla="*/ 2038350 w 2328551"/>
              <a:gd name="connsiteY15" fmla="*/ 1838428 h 2776513"/>
              <a:gd name="connsiteX16" fmla="*/ 2000250 w 2328551"/>
              <a:gd name="connsiteY16" fmla="*/ 1762228 h 2776513"/>
              <a:gd name="connsiteX17" fmla="*/ 1962150 w 2328551"/>
              <a:gd name="connsiteY17" fmla="*/ 1705078 h 2776513"/>
              <a:gd name="connsiteX18" fmla="*/ 1924050 w 2328551"/>
              <a:gd name="connsiteY18" fmla="*/ 1647928 h 2776513"/>
              <a:gd name="connsiteX19" fmla="*/ 1895475 w 2328551"/>
              <a:gd name="connsiteY19" fmla="*/ 1590778 h 2776513"/>
              <a:gd name="connsiteX20" fmla="*/ 1866900 w 2328551"/>
              <a:gd name="connsiteY20" fmla="*/ 1524103 h 2776513"/>
              <a:gd name="connsiteX21" fmla="*/ 1828800 w 2328551"/>
              <a:gd name="connsiteY21" fmla="*/ 1466953 h 2776513"/>
              <a:gd name="connsiteX22" fmla="*/ 1819275 w 2328551"/>
              <a:gd name="connsiteY22" fmla="*/ 1438378 h 2776513"/>
              <a:gd name="connsiteX23" fmla="*/ 1771650 w 2328551"/>
              <a:gd name="connsiteY23" fmla="*/ 1371703 h 2776513"/>
              <a:gd name="connsiteX24" fmla="*/ 1743075 w 2328551"/>
              <a:gd name="connsiteY24" fmla="*/ 1305028 h 2776513"/>
              <a:gd name="connsiteX25" fmla="*/ 1714500 w 2328551"/>
              <a:gd name="connsiteY25" fmla="*/ 1257403 h 2776513"/>
              <a:gd name="connsiteX26" fmla="*/ 1704975 w 2328551"/>
              <a:gd name="connsiteY26" fmla="*/ 1228828 h 2776513"/>
              <a:gd name="connsiteX27" fmla="*/ 1657350 w 2328551"/>
              <a:gd name="connsiteY27" fmla="*/ 1143103 h 2776513"/>
              <a:gd name="connsiteX28" fmla="*/ 1628775 w 2328551"/>
              <a:gd name="connsiteY28" fmla="*/ 1085953 h 2776513"/>
              <a:gd name="connsiteX29" fmla="*/ 1600200 w 2328551"/>
              <a:gd name="connsiteY29" fmla="*/ 1009753 h 2776513"/>
              <a:gd name="connsiteX30" fmla="*/ 1562100 w 2328551"/>
              <a:gd name="connsiteY30" fmla="*/ 933553 h 2776513"/>
              <a:gd name="connsiteX31" fmla="*/ 1524000 w 2328551"/>
              <a:gd name="connsiteY31" fmla="*/ 828778 h 2776513"/>
              <a:gd name="connsiteX32" fmla="*/ 1514475 w 2328551"/>
              <a:gd name="connsiteY32" fmla="*/ 781153 h 2776513"/>
              <a:gd name="connsiteX33" fmla="*/ 1495425 w 2328551"/>
              <a:gd name="connsiteY33" fmla="*/ 714478 h 2776513"/>
              <a:gd name="connsiteX34" fmla="*/ 1476375 w 2328551"/>
              <a:gd name="connsiteY34" fmla="*/ 619228 h 2776513"/>
              <a:gd name="connsiteX35" fmla="*/ 1457325 w 2328551"/>
              <a:gd name="connsiteY35" fmla="*/ 543028 h 2776513"/>
              <a:gd name="connsiteX36" fmla="*/ 1438275 w 2328551"/>
              <a:gd name="connsiteY36" fmla="*/ 514453 h 2776513"/>
              <a:gd name="connsiteX37" fmla="*/ 1428750 w 2328551"/>
              <a:gd name="connsiteY37" fmla="*/ 485878 h 2776513"/>
              <a:gd name="connsiteX38" fmla="*/ 1371600 w 2328551"/>
              <a:gd name="connsiteY38" fmla="*/ 400153 h 2776513"/>
              <a:gd name="connsiteX39" fmla="*/ 1362075 w 2328551"/>
              <a:gd name="connsiteY39" fmla="*/ 371578 h 2776513"/>
              <a:gd name="connsiteX40" fmla="*/ 1314450 w 2328551"/>
              <a:gd name="connsiteY40" fmla="*/ 304903 h 2776513"/>
              <a:gd name="connsiteX41" fmla="*/ 1276350 w 2328551"/>
              <a:gd name="connsiteY41" fmla="*/ 276328 h 2776513"/>
              <a:gd name="connsiteX42" fmla="*/ 1247775 w 2328551"/>
              <a:gd name="connsiteY42" fmla="*/ 219178 h 2776513"/>
              <a:gd name="connsiteX43" fmla="*/ 1228725 w 2328551"/>
              <a:gd name="connsiteY43" fmla="*/ 181078 h 2776513"/>
              <a:gd name="connsiteX44" fmla="*/ 1200150 w 2328551"/>
              <a:gd name="connsiteY44" fmla="*/ 162028 h 2776513"/>
              <a:gd name="connsiteX45" fmla="*/ 1143000 w 2328551"/>
              <a:gd name="connsiteY45" fmla="*/ 104878 h 2776513"/>
              <a:gd name="connsiteX46" fmla="*/ 1114425 w 2328551"/>
              <a:gd name="connsiteY46" fmla="*/ 76303 h 2776513"/>
              <a:gd name="connsiteX47" fmla="*/ 1085850 w 2328551"/>
              <a:gd name="connsiteY47" fmla="*/ 66778 h 2776513"/>
              <a:gd name="connsiteX48" fmla="*/ 1057275 w 2328551"/>
              <a:gd name="connsiteY48" fmla="*/ 47728 h 2776513"/>
              <a:gd name="connsiteX49" fmla="*/ 981075 w 2328551"/>
              <a:gd name="connsiteY49" fmla="*/ 28678 h 2776513"/>
              <a:gd name="connsiteX50" fmla="*/ 819150 w 2328551"/>
              <a:gd name="connsiteY50" fmla="*/ 103 h 2776513"/>
              <a:gd name="connsiteX51" fmla="*/ 304800 w 2328551"/>
              <a:gd name="connsiteY51" fmla="*/ 19153 h 2776513"/>
              <a:gd name="connsiteX52" fmla="*/ 247650 w 2328551"/>
              <a:gd name="connsiteY52" fmla="*/ 47728 h 2776513"/>
              <a:gd name="connsiteX53" fmla="*/ 209550 w 2328551"/>
              <a:gd name="connsiteY53" fmla="*/ 57253 h 2776513"/>
              <a:gd name="connsiteX54" fmla="*/ 180975 w 2328551"/>
              <a:gd name="connsiteY54" fmla="*/ 66778 h 2776513"/>
              <a:gd name="connsiteX55" fmla="*/ 152400 w 2328551"/>
              <a:gd name="connsiteY55" fmla="*/ 95353 h 2776513"/>
              <a:gd name="connsiteX56" fmla="*/ 123825 w 2328551"/>
              <a:gd name="connsiteY56" fmla="*/ 114403 h 2776513"/>
              <a:gd name="connsiteX57" fmla="*/ 104775 w 2328551"/>
              <a:gd name="connsiteY57" fmla="*/ 171553 h 2776513"/>
              <a:gd name="connsiteX58" fmla="*/ 95250 w 2328551"/>
              <a:gd name="connsiteY58" fmla="*/ 200128 h 2776513"/>
              <a:gd name="connsiteX59" fmla="*/ 104775 w 2328551"/>
              <a:gd name="connsiteY59" fmla="*/ 390628 h 2776513"/>
              <a:gd name="connsiteX60" fmla="*/ 114300 w 2328551"/>
              <a:gd name="connsiteY60" fmla="*/ 495403 h 2776513"/>
              <a:gd name="connsiteX61" fmla="*/ 123825 w 2328551"/>
              <a:gd name="connsiteY61" fmla="*/ 638278 h 2776513"/>
              <a:gd name="connsiteX62" fmla="*/ 133350 w 2328551"/>
              <a:gd name="connsiteY62" fmla="*/ 733528 h 2776513"/>
              <a:gd name="connsiteX63" fmla="*/ 142875 w 2328551"/>
              <a:gd name="connsiteY63" fmla="*/ 876403 h 2776513"/>
              <a:gd name="connsiteX64" fmla="*/ 152400 w 2328551"/>
              <a:gd name="connsiteY64" fmla="*/ 943078 h 2776513"/>
              <a:gd name="connsiteX65" fmla="*/ 161925 w 2328551"/>
              <a:gd name="connsiteY65" fmla="*/ 1057378 h 2776513"/>
              <a:gd name="connsiteX66" fmla="*/ 152400 w 2328551"/>
              <a:gd name="connsiteY66" fmla="*/ 1571728 h 2776513"/>
              <a:gd name="connsiteX67" fmla="*/ 142875 w 2328551"/>
              <a:gd name="connsiteY67" fmla="*/ 1609828 h 2776513"/>
              <a:gd name="connsiteX68" fmla="*/ 133350 w 2328551"/>
              <a:gd name="connsiteY68" fmla="*/ 1666978 h 2776513"/>
              <a:gd name="connsiteX69" fmla="*/ 114300 w 2328551"/>
              <a:gd name="connsiteY69" fmla="*/ 1790803 h 2776513"/>
              <a:gd name="connsiteX70" fmla="*/ 104775 w 2328551"/>
              <a:gd name="connsiteY70" fmla="*/ 1838428 h 2776513"/>
              <a:gd name="connsiteX71" fmla="*/ 85725 w 2328551"/>
              <a:gd name="connsiteY71" fmla="*/ 1886053 h 2776513"/>
              <a:gd name="connsiteX72" fmla="*/ 66675 w 2328551"/>
              <a:gd name="connsiteY72" fmla="*/ 1943203 h 2776513"/>
              <a:gd name="connsiteX73" fmla="*/ 57150 w 2328551"/>
              <a:gd name="connsiteY73" fmla="*/ 1971778 h 2776513"/>
              <a:gd name="connsiteX74" fmla="*/ 38100 w 2328551"/>
              <a:gd name="connsiteY74" fmla="*/ 2000353 h 2776513"/>
              <a:gd name="connsiteX75" fmla="*/ 19050 w 2328551"/>
              <a:gd name="connsiteY75" fmla="*/ 2067028 h 2776513"/>
              <a:gd name="connsiteX76" fmla="*/ 0 w 2328551"/>
              <a:gd name="connsiteY76" fmla="*/ 2133703 h 2776513"/>
              <a:gd name="connsiteX77" fmla="*/ 9525 w 2328551"/>
              <a:gd name="connsiteY77" fmla="*/ 2495653 h 2776513"/>
              <a:gd name="connsiteX78" fmla="*/ 19050 w 2328551"/>
              <a:gd name="connsiteY78" fmla="*/ 2524228 h 2776513"/>
              <a:gd name="connsiteX79" fmla="*/ 28575 w 2328551"/>
              <a:gd name="connsiteY79" fmla="*/ 2562328 h 2776513"/>
              <a:gd name="connsiteX80" fmla="*/ 47625 w 2328551"/>
              <a:gd name="connsiteY80" fmla="*/ 2590903 h 2776513"/>
              <a:gd name="connsiteX81" fmla="*/ 133350 w 2328551"/>
              <a:gd name="connsiteY81" fmla="*/ 2657578 h 2776513"/>
              <a:gd name="connsiteX82" fmla="*/ 238125 w 2328551"/>
              <a:gd name="connsiteY82" fmla="*/ 2695678 h 2776513"/>
              <a:gd name="connsiteX83" fmla="*/ 352425 w 2328551"/>
              <a:gd name="connsiteY83" fmla="*/ 2714728 h 2776513"/>
              <a:gd name="connsiteX84" fmla="*/ 876300 w 2328551"/>
              <a:gd name="connsiteY84" fmla="*/ 2724253 h 2776513"/>
              <a:gd name="connsiteX85" fmla="*/ 1714500 w 2328551"/>
              <a:gd name="connsiteY85" fmla="*/ 2743303 h 2776513"/>
              <a:gd name="connsiteX86" fmla="*/ 1943100 w 2328551"/>
              <a:gd name="connsiteY86" fmla="*/ 2752828 h 2776513"/>
              <a:gd name="connsiteX87" fmla="*/ 2171700 w 2328551"/>
              <a:gd name="connsiteY87" fmla="*/ 2771878 h 2776513"/>
              <a:gd name="connsiteX88" fmla="*/ 2324100 w 2328551"/>
              <a:gd name="connsiteY88" fmla="*/ 2771878 h 2776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2328551" h="2776513">
                <a:moveTo>
                  <a:pt x="2324100" y="2771878"/>
                </a:moveTo>
                <a:cubicBezTo>
                  <a:pt x="2343150" y="2762353"/>
                  <a:pt x="2295474" y="2735571"/>
                  <a:pt x="2286000" y="2714728"/>
                </a:cubicBezTo>
                <a:cubicBezTo>
                  <a:pt x="2279301" y="2699990"/>
                  <a:pt x="2278367" y="2683181"/>
                  <a:pt x="2276475" y="2667103"/>
                </a:cubicBezTo>
                <a:cubicBezTo>
                  <a:pt x="2272008" y="2629133"/>
                  <a:pt x="2272003" y="2590700"/>
                  <a:pt x="2266950" y="2552803"/>
                </a:cubicBezTo>
                <a:cubicBezTo>
                  <a:pt x="2265623" y="2542851"/>
                  <a:pt x="2259603" y="2534029"/>
                  <a:pt x="2257425" y="2524228"/>
                </a:cubicBezTo>
                <a:cubicBezTo>
                  <a:pt x="2253235" y="2505375"/>
                  <a:pt x="2250295" y="2486242"/>
                  <a:pt x="2247900" y="2467078"/>
                </a:cubicBezTo>
                <a:cubicBezTo>
                  <a:pt x="2231659" y="2337147"/>
                  <a:pt x="2248335" y="2411668"/>
                  <a:pt x="2228850" y="2333728"/>
                </a:cubicBezTo>
                <a:cubicBezTo>
                  <a:pt x="2207936" y="2124590"/>
                  <a:pt x="2232685" y="2301441"/>
                  <a:pt x="2209800" y="2209903"/>
                </a:cubicBezTo>
                <a:cubicBezTo>
                  <a:pt x="2205873" y="2194197"/>
                  <a:pt x="2205395" y="2177637"/>
                  <a:pt x="2200275" y="2162278"/>
                </a:cubicBezTo>
                <a:cubicBezTo>
                  <a:pt x="2195785" y="2148808"/>
                  <a:pt x="2186818" y="2137229"/>
                  <a:pt x="2181225" y="2124178"/>
                </a:cubicBezTo>
                <a:cubicBezTo>
                  <a:pt x="2177270" y="2114950"/>
                  <a:pt x="2176190" y="2104583"/>
                  <a:pt x="2171700" y="2095603"/>
                </a:cubicBezTo>
                <a:cubicBezTo>
                  <a:pt x="2144065" y="2040333"/>
                  <a:pt x="2158648" y="2095724"/>
                  <a:pt x="2133600" y="2028928"/>
                </a:cubicBezTo>
                <a:cubicBezTo>
                  <a:pt x="2129003" y="2016671"/>
                  <a:pt x="2128672" y="2003085"/>
                  <a:pt x="2124075" y="1990828"/>
                </a:cubicBezTo>
                <a:cubicBezTo>
                  <a:pt x="2119089" y="1977533"/>
                  <a:pt x="2110792" y="1965703"/>
                  <a:pt x="2105025" y="1952728"/>
                </a:cubicBezTo>
                <a:cubicBezTo>
                  <a:pt x="2096239" y="1932961"/>
                  <a:pt x="2080718" y="1886313"/>
                  <a:pt x="2066925" y="1867003"/>
                </a:cubicBezTo>
                <a:cubicBezTo>
                  <a:pt x="2059095" y="1856042"/>
                  <a:pt x="2046432" y="1849204"/>
                  <a:pt x="2038350" y="1838428"/>
                </a:cubicBezTo>
                <a:cubicBezTo>
                  <a:pt x="1955789" y="1728346"/>
                  <a:pt x="2042106" y="1837569"/>
                  <a:pt x="2000250" y="1762228"/>
                </a:cubicBezTo>
                <a:cubicBezTo>
                  <a:pt x="1989131" y="1742214"/>
                  <a:pt x="1974850" y="1724128"/>
                  <a:pt x="1962150" y="1705078"/>
                </a:cubicBezTo>
                <a:cubicBezTo>
                  <a:pt x="1949450" y="1686028"/>
                  <a:pt x="1931290" y="1669648"/>
                  <a:pt x="1924050" y="1647928"/>
                </a:cubicBezTo>
                <a:cubicBezTo>
                  <a:pt x="1900109" y="1576104"/>
                  <a:pt x="1932404" y="1664636"/>
                  <a:pt x="1895475" y="1590778"/>
                </a:cubicBezTo>
                <a:cubicBezTo>
                  <a:pt x="1884661" y="1569151"/>
                  <a:pt x="1878364" y="1545393"/>
                  <a:pt x="1866900" y="1524103"/>
                </a:cubicBezTo>
                <a:cubicBezTo>
                  <a:pt x="1856045" y="1503944"/>
                  <a:pt x="1839919" y="1486967"/>
                  <a:pt x="1828800" y="1466953"/>
                </a:cubicBezTo>
                <a:cubicBezTo>
                  <a:pt x="1823924" y="1458176"/>
                  <a:pt x="1823765" y="1447358"/>
                  <a:pt x="1819275" y="1438378"/>
                </a:cubicBezTo>
                <a:cubicBezTo>
                  <a:pt x="1812311" y="1424450"/>
                  <a:pt x="1778122" y="1380332"/>
                  <a:pt x="1771650" y="1371703"/>
                </a:cubicBezTo>
                <a:cubicBezTo>
                  <a:pt x="1760409" y="1337980"/>
                  <a:pt x="1762692" y="1340338"/>
                  <a:pt x="1743075" y="1305028"/>
                </a:cubicBezTo>
                <a:cubicBezTo>
                  <a:pt x="1734084" y="1288844"/>
                  <a:pt x="1722779" y="1273962"/>
                  <a:pt x="1714500" y="1257403"/>
                </a:cubicBezTo>
                <a:cubicBezTo>
                  <a:pt x="1710010" y="1248423"/>
                  <a:pt x="1708930" y="1238056"/>
                  <a:pt x="1704975" y="1228828"/>
                </a:cubicBezTo>
                <a:cubicBezTo>
                  <a:pt x="1677456" y="1164617"/>
                  <a:pt x="1693478" y="1215358"/>
                  <a:pt x="1657350" y="1143103"/>
                </a:cubicBezTo>
                <a:cubicBezTo>
                  <a:pt x="1617915" y="1064233"/>
                  <a:pt x="1683370" y="1167845"/>
                  <a:pt x="1628775" y="1085953"/>
                </a:cubicBezTo>
                <a:cubicBezTo>
                  <a:pt x="1611214" y="1015709"/>
                  <a:pt x="1630085" y="1079485"/>
                  <a:pt x="1600200" y="1009753"/>
                </a:cubicBezTo>
                <a:cubicBezTo>
                  <a:pt x="1569441" y="937982"/>
                  <a:pt x="1624199" y="1037051"/>
                  <a:pt x="1562100" y="933553"/>
                </a:cubicBezTo>
                <a:cubicBezTo>
                  <a:pt x="1534536" y="823296"/>
                  <a:pt x="1580220" y="997437"/>
                  <a:pt x="1524000" y="828778"/>
                </a:cubicBezTo>
                <a:cubicBezTo>
                  <a:pt x="1518880" y="813419"/>
                  <a:pt x="1518402" y="796859"/>
                  <a:pt x="1514475" y="781153"/>
                </a:cubicBezTo>
                <a:cubicBezTo>
                  <a:pt x="1508869" y="758729"/>
                  <a:pt x="1501507" y="736778"/>
                  <a:pt x="1495425" y="714478"/>
                </a:cubicBezTo>
                <a:cubicBezTo>
                  <a:pt x="1475399" y="641048"/>
                  <a:pt x="1496634" y="713771"/>
                  <a:pt x="1476375" y="619228"/>
                </a:cubicBezTo>
                <a:cubicBezTo>
                  <a:pt x="1470889" y="593627"/>
                  <a:pt x="1471848" y="564813"/>
                  <a:pt x="1457325" y="543028"/>
                </a:cubicBezTo>
                <a:cubicBezTo>
                  <a:pt x="1450975" y="533503"/>
                  <a:pt x="1443395" y="524692"/>
                  <a:pt x="1438275" y="514453"/>
                </a:cubicBezTo>
                <a:cubicBezTo>
                  <a:pt x="1433785" y="505473"/>
                  <a:pt x="1433809" y="494551"/>
                  <a:pt x="1428750" y="485878"/>
                </a:cubicBezTo>
                <a:cubicBezTo>
                  <a:pt x="1411446" y="456213"/>
                  <a:pt x="1382460" y="432734"/>
                  <a:pt x="1371600" y="400153"/>
                </a:cubicBezTo>
                <a:cubicBezTo>
                  <a:pt x="1368425" y="390628"/>
                  <a:pt x="1366565" y="380558"/>
                  <a:pt x="1362075" y="371578"/>
                </a:cubicBezTo>
                <a:cubicBezTo>
                  <a:pt x="1356667" y="360761"/>
                  <a:pt x="1318764" y="309217"/>
                  <a:pt x="1314450" y="304903"/>
                </a:cubicBezTo>
                <a:cubicBezTo>
                  <a:pt x="1303225" y="293678"/>
                  <a:pt x="1289050" y="285853"/>
                  <a:pt x="1276350" y="276328"/>
                </a:cubicBezTo>
                <a:cubicBezTo>
                  <a:pt x="1258886" y="223937"/>
                  <a:pt x="1277318" y="270879"/>
                  <a:pt x="1247775" y="219178"/>
                </a:cubicBezTo>
                <a:cubicBezTo>
                  <a:pt x="1240730" y="206850"/>
                  <a:pt x="1237815" y="191986"/>
                  <a:pt x="1228725" y="181078"/>
                </a:cubicBezTo>
                <a:cubicBezTo>
                  <a:pt x="1221396" y="172284"/>
                  <a:pt x="1209675" y="168378"/>
                  <a:pt x="1200150" y="162028"/>
                </a:cubicBezTo>
                <a:cubicBezTo>
                  <a:pt x="1166614" y="111725"/>
                  <a:pt x="1198134" y="152136"/>
                  <a:pt x="1143000" y="104878"/>
                </a:cubicBezTo>
                <a:cubicBezTo>
                  <a:pt x="1132773" y="96112"/>
                  <a:pt x="1125633" y="83775"/>
                  <a:pt x="1114425" y="76303"/>
                </a:cubicBezTo>
                <a:cubicBezTo>
                  <a:pt x="1106071" y="70734"/>
                  <a:pt x="1094830" y="71268"/>
                  <a:pt x="1085850" y="66778"/>
                </a:cubicBezTo>
                <a:cubicBezTo>
                  <a:pt x="1075611" y="61658"/>
                  <a:pt x="1068033" y="51640"/>
                  <a:pt x="1057275" y="47728"/>
                </a:cubicBezTo>
                <a:cubicBezTo>
                  <a:pt x="1032670" y="38781"/>
                  <a:pt x="1006249" y="35871"/>
                  <a:pt x="981075" y="28678"/>
                </a:cubicBezTo>
                <a:cubicBezTo>
                  <a:pt x="883719" y="862"/>
                  <a:pt x="937400" y="11928"/>
                  <a:pt x="819150" y="103"/>
                </a:cubicBezTo>
                <a:cubicBezTo>
                  <a:pt x="797212" y="591"/>
                  <a:pt x="444961" y="-4207"/>
                  <a:pt x="304800" y="19153"/>
                </a:cubicBezTo>
                <a:cubicBezTo>
                  <a:pt x="261016" y="26450"/>
                  <a:pt x="289538" y="29776"/>
                  <a:pt x="247650" y="47728"/>
                </a:cubicBezTo>
                <a:cubicBezTo>
                  <a:pt x="235618" y="52885"/>
                  <a:pt x="222137" y="53657"/>
                  <a:pt x="209550" y="57253"/>
                </a:cubicBezTo>
                <a:cubicBezTo>
                  <a:pt x="199896" y="60011"/>
                  <a:pt x="190500" y="63603"/>
                  <a:pt x="180975" y="66778"/>
                </a:cubicBezTo>
                <a:cubicBezTo>
                  <a:pt x="171450" y="76303"/>
                  <a:pt x="162748" y="86729"/>
                  <a:pt x="152400" y="95353"/>
                </a:cubicBezTo>
                <a:cubicBezTo>
                  <a:pt x="143606" y="102682"/>
                  <a:pt x="129892" y="104695"/>
                  <a:pt x="123825" y="114403"/>
                </a:cubicBezTo>
                <a:cubicBezTo>
                  <a:pt x="113182" y="131431"/>
                  <a:pt x="111125" y="152503"/>
                  <a:pt x="104775" y="171553"/>
                </a:cubicBezTo>
                <a:lnTo>
                  <a:pt x="95250" y="200128"/>
                </a:lnTo>
                <a:cubicBezTo>
                  <a:pt x="98425" y="263628"/>
                  <a:pt x="100682" y="327181"/>
                  <a:pt x="104775" y="390628"/>
                </a:cubicBezTo>
                <a:cubicBezTo>
                  <a:pt x="107033" y="425624"/>
                  <a:pt x="111610" y="460437"/>
                  <a:pt x="114300" y="495403"/>
                </a:cubicBezTo>
                <a:cubicBezTo>
                  <a:pt x="117961" y="542993"/>
                  <a:pt x="120019" y="590699"/>
                  <a:pt x="123825" y="638278"/>
                </a:cubicBezTo>
                <a:cubicBezTo>
                  <a:pt x="126370" y="670085"/>
                  <a:pt x="130805" y="701721"/>
                  <a:pt x="133350" y="733528"/>
                </a:cubicBezTo>
                <a:cubicBezTo>
                  <a:pt x="137156" y="781107"/>
                  <a:pt x="138554" y="828868"/>
                  <a:pt x="142875" y="876403"/>
                </a:cubicBezTo>
                <a:cubicBezTo>
                  <a:pt x="144908" y="898761"/>
                  <a:pt x="150050" y="920751"/>
                  <a:pt x="152400" y="943078"/>
                </a:cubicBezTo>
                <a:cubicBezTo>
                  <a:pt x="156402" y="981100"/>
                  <a:pt x="158750" y="1019278"/>
                  <a:pt x="161925" y="1057378"/>
                </a:cubicBezTo>
                <a:cubicBezTo>
                  <a:pt x="158750" y="1228828"/>
                  <a:pt x="158310" y="1400350"/>
                  <a:pt x="152400" y="1571728"/>
                </a:cubicBezTo>
                <a:cubicBezTo>
                  <a:pt x="151949" y="1584811"/>
                  <a:pt x="145442" y="1596991"/>
                  <a:pt x="142875" y="1609828"/>
                </a:cubicBezTo>
                <a:cubicBezTo>
                  <a:pt x="139087" y="1628766"/>
                  <a:pt x="136287" y="1647890"/>
                  <a:pt x="133350" y="1666978"/>
                </a:cubicBezTo>
                <a:cubicBezTo>
                  <a:pt x="122647" y="1736546"/>
                  <a:pt x="126180" y="1725466"/>
                  <a:pt x="114300" y="1790803"/>
                </a:cubicBezTo>
                <a:cubicBezTo>
                  <a:pt x="111404" y="1806731"/>
                  <a:pt x="109427" y="1822921"/>
                  <a:pt x="104775" y="1838428"/>
                </a:cubicBezTo>
                <a:cubicBezTo>
                  <a:pt x="99862" y="1854805"/>
                  <a:pt x="91568" y="1869985"/>
                  <a:pt x="85725" y="1886053"/>
                </a:cubicBezTo>
                <a:cubicBezTo>
                  <a:pt x="78863" y="1904924"/>
                  <a:pt x="73025" y="1924153"/>
                  <a:pt x="66675" y="1943203"/>
                </a:cubicBezTo>
                <a:cubicBezTo>
                  <a:pt x="63500" y="1952728"/>
                  <a:pt x="62719" y="1963424"/>
                  <a:pt x="57150" y="1971778"/>
                </a:cubicBezTo>
                <a:cubicBezTo>
                  <a:pt x="50800" y="1981303"/>
                  <a:pt x="43220" y="1990114"/>
                  <a:pt x="38100" y="2000353"/>
                </a:cubicBezTo>
                <a:cubicBezTo>
                  <a:pt x="30487" y="2015578"/>
                  <a:pt x="23119" y="2052786"/>
                  <a:pt x="19050" y="2067028"/>
                </a:cubicBezTo>
                <a:cubicBezTo>
                  <a:pt x="-8279" y="2162681"/>
                  <a:pt x="29777" y="2014596"/>
                  <a:pt x="0" y="2133703"/>
                </a:cubicBezTo>
                <a:cubicBezTo>
                  <a:pt x="3175" y="2254353"/>
                  <a:pt x="3645" y="2375105"/>
                  <a:pt x="9525" y="2495653"/>
                </a:cubicBezTo>
                <a:cubicBezTo>
                  <a:pt x="10014" y="2505681"/>
                  <a:pt x="16292" y="2514574"/>
                  <a:pt x="19050" y="2524228"/>
                </a:cubicBezTo>
                <a:cubicBezTo>
                  <a:pt x="22646" y="2536815"/>
                  <a:pt x="23418" y="2550296"/>
                  <a:pt x="28575" y="2562328"/>
                </a:cubicBezTo>
                <a:cubicBezTo>
                  <a:pt x="33084" y="2572850"/>
                  <a:pt x="40296" y="2582109"/>
                  <a:pt x="47625" y="2590903"/>
                </a:cubicBezTo>
                <a:cubicBezTo>
                  <a:pt x="75603" y="2624476"/>
                  <a:pt x="93524" y="2631027"/>
                  <a:pt x="133350" y="2657578"/>
                </a:cubicBezTo>
                <a:cubicBezTo>
                  <a:pt x="193253" y="2697513"/>
                  <a:pt x="128993" y="2659301"/>
                  <a:pt x="238125" y="2695678"/>
                </a:cubicBezTo>
                <a:cubicBezTo>
                  <a:pt x="285140" y="2711350"/>
                  <a:pt x="282022" y="2712528"/>
                  <a:pt x="352425" y="2714728"/>
                </a:cubicBezTo>
                <a:cubicBezTo>
                  <a:pt x="526994" y="2720183"/>
                  <a:pt x="701675" y="2721078"/>
                  <a:pt x="876300" y="2724253"/>
                </a:cubicBezTo>
                <a:cubicBezTo>
                  <a:pt x="1209609" y="2765917"/>
                  <a:pt x="876785" y="2727193"/>
                  <a:pt x="1714500" y="2743303"/>
                </a:cubicBezTo>
                <a:cubicBezTo>
                  <a:pt x="1790752" y="2744769"/>
                  <a:pt x="1866900" y="2749653"/>
                  <a:pt x="1943100" y="2752828"/>
                </a:cubicBezTo>
                <a:cubicBezTo>
                  <a:pt x="2015109" y="2760029"/>
                  <a:pt x="2100910" y="2769518"/>
                  <a:pt x="2171700" y="2771878"/>
                </a:cubicBezTo>
                <a:cubicBezTo>
                  <a:pt x="2222472" y="2773570"/>
                  <a:pt x="2305050" y="2781403"/>
                  <a:pt x="2324100" y="2771878"/>
                </a:cubicBezTo>
                <a:close/>
              </a:path>
            </a:pathLst>
          </a:cu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085492" y="3817771"/>
            <a:ext cx="2876503" cy="369332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7030A0"/>
                </a:solidFill>
              </a:rPr>
              <a:t>m </a:t>
            </a:r>
            <a:r>
              <a:rPr lang="en-US" b="1" dirty="0" smtClean="0">
                <a:solidFill>
                  <a:srgbClr val="7030A0"/>
                </a:solidFill>
              </a:rPr>
              <a:t>= {</a:t>
            </a:r>
            <a:r>
              <a:rPr lang="en-US" b="1" i="1" dirty="0" smtClean="0">
                <a:solidFill>
                  <a:srgbClr val="7030A0"/>
                </a:solidFill>
              </a:rPr>
              <a:t>a</a:t>
            </a:r>
            <a:r>
              <a:rPr lang="en-US" b="1" baseline="-25000" dirty="0" smtClean="0">
                <a:solidFill>
                  <a:srgbClr val="7030A0"/>
                </a:solidFill>
              </a:rPr>
              <a:t>1</a:t>
            </a:r>
            <a:r>
              <a:rPr lang="en-US" b="1" dirty="0" smtClean="0">
                <a:solidFill>
                  <a:srgbClr val="7030A0"/>
                </a:solidFill>
              </a:rPr>
              <a:t>, </a:t>
            </a:r>
            <a:r>
              <a:rPr lang="en-US" b="1" i="1" dirty="0" smtClean="0">
                <a:solidFill>
                  <a:srgbClr val="7030A0"/>
                </a:solidFill>
              </a:rPr>
              <a:t>g</a:t>
            </a:r>
            <a:r>
              <a:rPr lang="en-US" b="1" baseline="-25000" dirty="0" smtClean="0">
                <a:solidFill>
                  <a:srgbClr val="7030A0"/>
                </a:solidFill>
              </a:rPr>
              <a:t>1, </a:t>
            </a:r>
            <a:r>
              <a:rPr lang="en-US" dirty="0" smtClean="0">
                <a:solidFill>
                  <a:srgbClr val="7030A0"/>
                </a:solidFill>
                <a:sym typeface="Symbol" pitchFamily="18" charset="2"/>
              </a:rPr>
              <a:t></a:t>
            </a:r>
            <a:r>
              <a:rPr lang="en-US" b="1" i="1" dirty="0" smtClean="0">
                <a:solidFill>
                  <a:srgbClr val="7030A0"/>
                </a:solidFill>
                <a:sym typeface="Symbol" pitchFamily="18" charset="2"/>
              </a:rPr>
              <a:t>g</a:t>
            </a:r>
            <a:r>
              <a:rPr lang="en-US" b="1" baseline="-25000" dirty="0" smtClean="0">
                <a:solidFill>
                  <a:srgbClr val="7030A0"/>
                </a:solidFill>
                <a:sym typeface="Symbol" pitchFamily="18" charset="2"/>
              </a:rPr>
              <a:t>2,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sym typeface="Symbol" pitchFamily="18" charset="2"/>
              </a:rPr>
              <a:t></a:t>
            </a:r>
            <a:r>
              <a:rPr lang="en-US" b="1" i="1" dirty="0" smtClean="0">
                <a:solidFill>
                  <a:srgbClr val="7030A0"/>
                </a:solidFill>
              </a:rPr>
              <a:t>g</a:t>
            </a:r>
            <a:r>
              <a:rPr lang="en-US" b="1" baseline="-25000" dirty="0" smtClean="0">
                <a:solidFill>
                  <a:srgbClr val="7030A0"/>
                </a:solidFill>
              </a:rPr>
              <a:t>3</a:t>
            </a:r>
            <a:r>
              <a:rPr lang="en-US" b="1" baseline="-25000" dirty="0">
                <a:solidFill>
                  <a:srgbClr val="7030A0"/>
                </a:solidFill>
              </a:rPr>
              <a:t>,</a:t>
            </a:r>
            <a:r>
              <a:rPr lang="en-US" b="1" dirty="0">
                <a:solidFill>
                  <a:srgbClr val="7030A0"/>
                </a:solidFill>
                <a:sym typeface="Symbol" pitchFamily="18" charset="2"/>
              </a:rPr>
              <a:t> </a:t>
            </a:r>
            <a:r>
              <a:rPr lang="en-US" b="1" i="1" dirty="0" smtClean="0">
                <a:solidFill>
                  <a:srgbClr val="7030A0"/>
                </a:solidFill>
                <a:sym typeface="Symbol" pitchFamily="18" charset="2"/>
              </a:rPr>
              <a:t>g</a:t>
            </a:r>
            <a:r>
              <a:rPr lang="en-US" b="1" baseline="-25000" dirty="0" smtClean="0">
                <a:solidFill>
                  <a:srgbClr val="7030A0"/>
                </a:solidFill>
                <a:sym typeface="Symbol" pitchFamily="18" charset="2"/>
              </a:rPr>
              <a:t>4</a:t>
            </a:r>
            <a:r>
              <a:rPr lang="en-US" b="1" dirty="0" smtClean="0">
                <a:solidFill>
                  <a:srgbClr val="7030A0"/>
                </a:solidFill>
                <a:sym typeface="Symbol" pitchFamily="18" charset="2"/>
              </a:rPr>
              <a:t>}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8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3" grpId="0" animBg="1"/>
      <p:bldP spid="3" grpId="1" animBg="1"/>
      <p:bldP spid="56" grpId="0" animBg="1"/>
      <p:bldP spid="57" grpId="0" animBg="1"/>
      <p:bldP spid="13" grpId="0" animBg="1"/>
      <p:bldP spid="6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McMillan’s Method: </a:t>
            </a:r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</a:t>
            </a:r>
            <a:r>
              <a:rPr lang="en-US" dirty="0"/>
              <a:t> 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I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Prove </a:t>
            </a:r>
            <a:r>
              <a:rPr lang="en-US" dirty="0" smtClean="0">
                <a:sym typeface="Symbol" pitchFamily="18" charset="2"/>
              </a:rPr>
              <a:t>I </a:t>
            </a:r>
            <a:r>
              <a:rPr lang="en-US" dirty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dirty="0" smtClean="0">
                <a:sym typeface="Wingdings" pitchFamily="2" charset="2"/>
              </a:rPr>
              <a:t>A</a:t>
            </a:r>
            <a:r>
              <a:rPr lang="en-US" dirty="0" smtClean="0">
                <a:sym typeface="Symbol" pitchFamily="18" charset="2"/>
              </a:rPr>
              <a:t> as follows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Let </a:t>
            </a:r>
            <a:r>
              <a:rPr lang="en-US" i="1" dirty="0" smtClean="0">
                <a:sym typeface="Wingdings" pitchFamily="2" charset="2"/>
              </a:rPr>
              <a:t>m</a:t>
            </a:r>
            <a:r>
              <a:rPr lang="en-US" dirty="0" smtClean="0">
                <a:sym typeface="Wingdings" pitchFamily="2" charset="2"/>
              </a:rPr>
              <a:t> be an assignment that falsifies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i="1" dirty="0">
                <a:sym typeface="Wingdings" pitchFamily="2" charset="2"/>
              </a:rPr>
              <a:t>m </a:t>
            </a:r>
            <a:r>
              <a:rPr lang="en-US" dirty="0">
                <a:sym typeface="Wingdings" pitchFamily="2" charset="2"/>
              </a:rPr>
              <a:t>defines a path from </a:t>
            </a:r>
            <a:r>
              <a:rPr lang="en-US" dirty="0">
                <a:sym typeface="Symbol"/>
              </a:rPr>
              <a:t> to </a:t>
            </a:r>
            <a:r>
              <a:rPr lang="en-US" dirty="0">
                <a:sym typeface="Wingdings" pitchFamily="2" charset="2"/>
              </a:rPr>
              <a:t>a clause in </a:t>
            </a:r>
            <a:r>
              <a:rPr lang="en-US" i="1" dirty="0">
                <a:sym typeface="Wingdings" pitchFamily="2" charset="2"/>
              </a:rPr>
              <a:t>A, </a:t>
            </a:r>
            <a:r>
              <a:rPr lang="en-US" dirty="0">
                <a:sym typeface="Wingdings" pitchFamily="2" charset="2"/>
              </a:rPr>
              <a:t>falsified by </a:t>
            </a:r>
            <a:r>
              <a:rPr lang="en-US" i="1" dirty="0">
                <a:sym typeface="Wingdings" pitchFamily="2" charset="2"/>
              </a:rPr>
              <a:t>m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pPr lvl="2"/>
            <a:endParaRPr lang="en-US" dirty="0">
              <a:sym typeface="Wingdings" pitchFamily="2" charset="2"/>
            </a:endParaRPr>
          </a:p>
          <a:p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 </a:t>
            </a:r>
            <a:r>
              <a:rPr lang="en-US" dirty="0" smtClean="0">
                <a:sym typeface="Symbol"/>
              </a:rPr>
              <a:t></a:t>
            </a:r>
          </a:p>
          <a:p>
            <a:pPr lvl="1"/>
            <a:r>
              <a:rPr lang="en-US" dirty="0" smtClean="0">
                <a:sym typeface="Symbol"/>
              </a:rPr>
              <a:t>The following invariant holds: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) 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c</a:t>
            </a:r>
          </a:p>
          <a:p>
            <a:pPr lvl="2"/>
            <a:r>
              <a:rPr lang="en-US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c</a:t>
            </a:r>
            <a:r>
              <a:rPr lang="en-US" dirty="0">
                <a:sym typeface="Symbol"/>
              </a:rPr>
              <a:t>) 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c </a:t>
            </a:r>
            <a:r>
              <a:rPr lang="en-US" dirty="0" smtClean="0">
                <a:sym typeface="Wingdings" pitchFamily="2" charset="2"/>
              </a:rPr>
              <a:t>implies </a:t>
            </a:r>
            <a:r>
              <a:rPr lang="en-US" i="1" dirty="0" smtClean="0">
                <a:sym typeface="Wingdings" pitchFamily="2" charset="2"/>
              </a:rPr>
              <a:t>I </a:t>
            </a:r>
            <a:r>
              <a:rPr lang="en-US" dirty="0" smtClean="0">
                <a:sym typeface="Wingdings" pitchFamily="2" charset="2"/>
              </a:rPr>
              <a:t>=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dirty="0">
                <a:sym typeface="Symbol"/>
              </a:rPr>
              <a:t></a:t>
            </a:r>
            <a:r>
              <a:rPr lang="en-US" dirty="0" smtClean="0">
                <a:sym typeface="Symbol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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>
              <a:sym typeface="Symbol"/>
            </a:endParaRPr>
          </a:p>
          <a:p>
            <a:pPr marL="182880" lvl="1"/>
            <a:r>
              <a:rPr lang="en-US" i="1" dirty="0">
                <a:sym typeface="Symbol"/>
              </a:rPr>
              <a:t>V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I</a:t>
            </a:r>
            <a:r>
              <a:rPr lang="en-US" dirty="0">
                <a:sym typeface="Symbol"/>
              </a:rPr>
              <a:t>) 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G</a:t>
            </a:r>
            <a:endParaRPr lang="en-US" i="1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By construction</a:t>
            </a:r>
            <a:endParaRPr lang="en-US" dirty="0">
              <a:sym typeface="Symbo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4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5476648" y="4578123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2" name="Straight Arrow Connector 11"/>
          <p:cNvCxnSpPr>
            <a:stCxn id="7" idx="0"/>
            <a:endCxn id="11" idx="4"/>
          </p:cNvCxnSpPr>
          <p:nvPr/>
        </p:nvCxnSpPr>
        <p:spPr>
          <a:xfrm flipV="1">
            <a:off x="5736317" y="5073422"/>
            <a:ext cx="197531" cy="1112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0"/>
            <a:endCxn id="11" idx="4"/>
          </p:cNvCxnSpPr>
          <p:nvPr/>
        </p:nvCxnSpPr>
        <p:spPr>
          <a:xfrm flipH="1" flipV="1">
            <a:off x="5933848" y="5073422"/>
            <a:ext cx="887563" cy="1079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1042307" y="4552270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5" name="Straight Arrow Connector 14"/>
          <p:cNvCxnSpPr>
            <a:stCxn id="4" idx="0"/>
            <a:endCxn id="14" idx="4"/>
          </p:cNvCxnSpPr>
          <p:nvPr/>
        </p:nvCxnSpPr>
        <p:spPr>
          <a:xfrm flipV="1">
            <a:off x="751114" y="5099276"/>
            <a:ext cx="976993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0"/>
            <a:endCxn id="14" idx="4"/>
          </p:cNvCxnSpPr>
          <p:nvPr/>
        </p:nvCxnSpPr>
        <p:spPr>
          <a:xfrm flipH="1" flipV="1">
            <a:off x="1728107" y="5099276"/>
            <a:ext cx="551694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0"/>
            <a:endCxn id="19" idx="4"/>
          </p:cNvCxnSpPr>
          <p:nvPr/>
        </p:nvCxnSpPr>
        <p:spPr>
          <a:xfrm flipV="1">
            <a:off x="4115556" y="4002437"/>
            <a:ext cx="675292" cy="209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0"/>
            <a:endCxn id="19" idx="4"/>
          </p:cNvCxnSpPr>
          <p:nvPr/>
        </p:nvCxnSpPr>
        <p:spPr>
          <a:xfrm flipH="1" flipV="1">
            <a:off x="4790848" y="4002437"/>
            <a:ext cx="1143000" cy="575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Oval 8"/>
          <p:cNvSpPr>
            <a:spLocks noChangeArrowheads="1"/>
          </p:cNvSpPr>
          <p:nvPr/>
        </p:nvSpPr>
        <p:spPr bwMode="auto">
          <a:xfrm>
            <a:off x="4105048" y="3455431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a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3276600" y="2590800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1" name="Straight Arrow Connector 20"/>
          <p:cNvCxnSpPr>
            <a:stCxn id="14" idx="0"/>
            <a:endCxn id="20" idx="4"/>
          </p:cNvCxnSpPr>
          <p:nvPr/>
        </p:nvCxnSpPr>
        <p:spPr>
          <a:xfrm flipV="1">
            <a:off x="1728107" y="3086099"/>
            <a:ext cx="2005693" cy="1466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0"/>
            <a:endCxn id="20" idx="4"/>
          </p:cNvCxnSpPr>
          <p:nvPr/>
        </p:nvCxnSpPr>
        <p:spPr>
          <a:xfrm flipH="1" flipV="1">
            <a:off x="3733800" y="3086099"/>
            <a:ext cx="105704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4733169" y="1600200"/>
            <a:ext cx="608844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4" name="Straight Arrow Connector 23"/>
          <p:cNvCxnSpPr>
            <a:stCxn id="20" idx="0"/>
            <a:endCxn id="23" idx="4"/>
          </p:cNvCxnSpPr>
          <p:nvPr/>
        </p:nvCxnSpPr>
        <p:spPr>
          <a:xfrm flipV="1">
            <a:off x="3733800" y="2095499"/>
            <a:ext cx="1303791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0"/>
            <a:endCxn id="23" idx="4"/>
          </p:cNvCxnSpPr>
          <p:nvPr/>
        </p:nvCxnSpPr>
        <p:spPr>
          <a:xfrm flipH="1" flipV="1">
            <a:off x="5037591" y="2095499"/>
            <a:ext cx="2830814" cy="4057652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val 8"/>
              <p:cNvSpPr>
                <a:spLocks noChangeArrowheads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6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>
            <a:stCxn id="23" idx="0"/>
            <a:endCxn id="26" idx="4"/>
          </p:cNvCxnSpPr>
          <p:nvPr/>
        </p:nvCxnSpPr>
        <p:spPr>
          <a:xfrm flipV="1">
            <a:off x="5037591" y="1104899"/>
            <a:ext cx="743479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0"/>
            <a:endCxn id="26" idx="4"/>
          </p:cNvCxnSpPr>
          <p:nvPr/>
        </p:nvCxnSpPr>
        <p:spPr>
          <a:xfrm flipH="1" flipV="1">
            <a:off x="5781070" y="1104899"/>
            <a:ext cx="2981930" cy="5048252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36914" y="524395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35082" y="527909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97733" y="43676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4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28455" y="308609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33169" y="22214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2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23158" y="116788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3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314" y="5896269"/>
            <a:ext cx="145939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569508" y="5867795"/>
            <a:ext cx="154911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06979" y="4218316"/>
            <a:ext cx="330878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58954" y="5910838"/>
            <a:ext cx="214446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331921" y="5910838"/>
            <a:ext cx="105912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492675" y="5892015"/>
            <a:ext cx="91853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>
                <a:sym typeface="Symbol" pitchFamily="18" charset="2"/>
              </a:rPr>
              <a:t>a</a:t>
            </a:r>
            <a:r>
              <a:rPr lang="en-US" i="1" baseline="-25000" dirty="0">
                <a:sym typeface="Symbol" pitchFamily="18" charset="2"/>
              </a:rPr>
              <a:t>1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314975" y="4245632"/>
            <a:ext cx="93219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442787" y="3232666"/>
            <a:ext cx="342561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g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37343" y="2343149"/>
            <a:ext cx="615533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[(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)]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617621" y="1352549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303421" y="497442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65314" y="458568"/>
            <a:ext cx="2449286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ym typeface="Symbol"/>
              </a:rPr>
              <a:t>Clause interpolant</a:t>
            </a:r>
            <a:r>
              <a:rPr lang="en-US" dirty="0" smtClean="0">
                <a:sym typeface="Symbol"/>
              </a:rPr>
              <a:t>: </a:t>
            </a:r>
            <a:br>
              <a:rPr lang="en-US" dirty="0" smtClean="0">
                <a:sym typeface="Symbol"/>
              </a:rPr>
            </a:b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⇒ </a:t>
            </a:r>
            <a:r>
              <a:rPr lang="en-US" i="1" dirty="0" smtClean="0"/>
              <a:t>c</a:t>
            </a:r>
          </a:p>
          <a:p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dirty="0" smtClean="0">
                <a:sym typeface="Wingdings" pitchFamily="2" charset="2"/>
              </a:rPr>
              <a:t>)) </a:t>
            </a:r>
            <a:r>
              <a:rPr lang="en-US" dirty="0">
                <a:sym typeface="Symbol"/>
              </a:rPr>
              <a:t>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 </a:t>
            </a:r>
            <a:r>
              <a:rPr lang="en-US" i="1" dirty="0">
                <a:sym typeface="Symbol"/>
              </a:rPr>
              <a:t>L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)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6969" y="497440"/>
            <a:ext cx="2820635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ym typeface="Symbol"/>
              </a:rPr>
              <a:t>The leafs</a:t>
            </a:r>
            <a:r>
              <a:rPr lang="en-US" dirty="0" smtClean="0">
                <a:sym typeface="Symbol"/>
              </a:rPr>
              <a:t>: trivially holds</a:t>
            </a:r>
            <a:endParaRPr lang="en-US" i="1" dirty="0">
              <a:sym typeface="Wingdings" pitchFamily="2" charset="2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861484" y="857249"/>
            <a:ext cx="3206317" cy="230832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ym typeface="Symbol"/>
              </a:rPr>
              <a:t>Global pivot</a:t>
            </a:r>
            <a:r>
              <a:rPr lang="en-US" dirty="0" smtClean="0">
                <a:sym typeface="Symbol"/>
              </a:rPr>
              <a:t>:</a:t>
            </a:r>
          </a:p>
          <a:p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 =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endParaRPr lang="en-US" i="1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B 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</a:t>
            </a:r>
            <a:r>
              <a:rPr lang="en-US" dirty="0">
                <a:sym typeface="Symbol"/>
              </a:rPr>
              <a:t>  </a:t>
            </a:r>
            <a:r>
              <a:rPr lang="en-US" dirty="0" smtClean="0">
                <a:sym typeface="Symbol"/>
              </a:rPr>
              <a:t>B </a:t>
            </a:r>
            <a:r>
              <a:rPr lang="en-US" dirty="0" smtClean="0"/>
              <a:t>⇒ 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2 </a:t>
            </a:r>
            <a:r>
              <a:rPr lang="en-US" dirty="0"/>
              <a:t>⇒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</a:p>
          <a:p>
            <a:endParaRPr lang="en-US" i="1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)) = </a:t>
            </a:r>
            <a:r>
              <a:rPr lang="en-US" i="1" dirty="0" smtClean="0">
                <a:sym typeface="Wingdings" pitchFamily="2" charset="2"/>
              </a:rPr>
              <a:t>V(I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)) </a:t>
            </a:r>
            <a:r>
              <a:rPr lang="en-US" dirty="0">
                <a:sym typeface="Symbol"/>
              </a:rPr>
              <a:t>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V(I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)) </a:t>
            </a:r>
            <a:r>
              <a:rPr lang="en-US" dirty="0">
                <a:sym typeface="Symbol"/>
              </a:rPr>
              <a:t>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 </a:t>
            </a:r>
            <a:r>
              <a:rPr lang="en-US" i="1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</a:t>
            </a:r>
            <a:r>
              <a:rPr lang="en-US" dirty="0">
                <a:sym typeface="Symbol"/>
              </a:rPr>
              <a:t> </a:t>
            </a:r>
            <a:r>
              <a:rPr lang="en-US" i="1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=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 </a:t>
            </a:r>
            <a:r>
              <a:rPr lang="en-US" i="1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c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)</a:t>
            </a:r>
            <a:endParaRPr lang="en-US" b="1" i="1" dirty="0">
              <a:sym typeface="Wingdings" pitchFamily="2" charset="2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0284" y="2237777"/>
            <a:ext cx="5170734" cy="332398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ym typeface="Symbol"/>
              </a:rPr>
              <a:t>Local pivot</a:t>
            </a:r>
            <a:r>
              <a:rPr lang="en-US" dirty="0" smtClean="0">
                <a:sym typeface="Symbol"/>
              </a:rPr>
              <a:t>:</a:t>
            </a:r>
          </a:p>
          <a:p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/>
              <a:t>⇒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VE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), 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 = 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endParaRPr lang="en-US" i="1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 smtClean="0">
                <a:sym typeface="Symbol"/>
              </a:rPr>
              <a:t>B = </a:t>
            </a:r>
            <a:r>
              <a:rPr lang="en-US" i="1" dirty="0">
                <a:sym typeface="Wingdings" pitchFamily="2" charset="2"/>
              </a:rPr>
              <a:t>VE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), </a:t>
            </a:r>
            <a:r>
              <a:rPr lang="en-US" i="1" dirty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/>
              </a:rPr>
              <a:t>B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/>
              <a:t>⇒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</a:p>
          <a:p>
            <a:endParaRPr lang="en-US" i="1" baseline="-25000" dirty="0">
              <a:sym typeface="Wingdings" pitchFamily="2" charset="2"/>
            </a:endParaRPr>
          </a:p>
          <a:p>
            <a:endParaRPr lang="en-US" i="1" dirty="0" smtClean="0">
              <a:sym typeface="Wingdings" pitchFamily="2" charset="2"/>
            </a:endParaRPr>
          </a:p>
          <a:p>
            <a:endParaRPr lang="en-US" i="1" dirty="0">
              <a:sym typeface="Wingdings" pitchFamily="2" charset="2"/>
            </a:endParaRPr>
          </a:p>
          <a:p>
            <a:endParaRPr lang="en-US" i="1" dirty="0" smtClean="0">
              <a:sym typeface="Wingdings" pitchFamily="2" charset="2"/>
            </a:endParaRPr>
          </a:p>
          <a:p>
            <a:endParaRPr lang="en-US" i="1" dirty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V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>
                <a:sym typeface="Wingdings" pitchFamily="2" charset="2"/>
              </a:rPr>
              <a:t>)) = </a:t>
            </a:r>
            <a:r>
              <a:rPr lang="en-US" i="1" dirty="0">
                <a:sym typeface="Wingdings" pitchFamily="2" charset="2"/>
              </a:rPr>
              <a:t>V(I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)) </a:t>
            </a:r>
            <a:r>
              <a:rPr lang="en-US" dirty="0">
                <a:sym typeface="Symbol"/>
              </a:rPr>
              <a:t>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V(I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)) </a:t>
            </a:r>
            <a:r>
              <a:rPr lang="en-US" dirty="0" smtClean="0">
                <a:sym typeface="Wingdings" pitchFamily="2" charset="2"/>
              </a:rPr>
              <a:t>\ {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} </a:t>
            </a:r>
            <a:r>
              <a:rPr lang="en-US" dirty="0">
                <a:sym typeface="Symbol"/>
              </a:rPr>
              <a:t>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 </a:t>
            </a:r>
            <a:r>
              <a:rPr lang="en-US" i="1" dirty="0">
                <a:sym typeface="Symbol"/>
              </a:rPr>
              <a:t>L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  </a:t>
            </a:r>
            <a:r>
              <a:rPr lang="en-US" i="1" dirty="0">
                <a:sym typeface="Symbol"/>
              </a:rPr>
              <a:t>L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 </a:t>
            </a:r>
            <a:r>
              <a:rPr lang="en-US" dirty="0">
                <a:sym typeface="Wingdings" pitchFamily="2" charset="2"/>
              </a:rPr>
              <a:t>\ {</a:t>
            </a:r>
            <a:r>
              <a:rPr lang="en-US" i="1" dirty="0">
                <a:sym typeface="Wingdings" pitchFamily="2" charset="2"/>
              </a:rPr>
              <a:t>p</a:t>
            </a:r>
            <a:r>
              <a:rPr lang="en-US" dirty="0">
                <a:sym typeface="Wingdings" pitchFamily="2" charset="2"/>
              </a:rPr>
              <a:t>} 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 </a:t>
            </a:r>
            <a:r>
              <a:rPr lang="en-US" i="1" dirty="0">
                <a:sym typeface="Symbol"/>
              </a:rPr>
              <a:t>L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c</a:t>
            </a:r>
            <a:r>
              <a:rPr lang="en-US" baseline="-25000" dirty="0">
                <a:sym typeface="Symbol"/>
              </a:rPr>
              <a:t>3</a:t>
            </a:r>
            <a:r>
              <a:rPr lang="en-US" dirty="0">
                <a:sym typeface="Symbol"/>
              </a:rPr>
              <a:t>)</a:t>
            </a:r>
            <a:endParaRPr lang="en-US" b="1" i="1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3068" y="3457553"/>
            <a:ext cx="4967837" cy="9233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 </a:t>
            </a:r>
            <a:r>
              <a:rPr lang="en-US" i="1" dirty="0" smtClean="0">
                <a:sym typeface="Symbol"/>
              </a:rPr>
              <a:t>B </a:t>
            </a:r>
            <a:r>
              <a:rPr lang="en-US" dirty="0" smtClean="0"/>
              <a:t>⇒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 </a:t>
            </a:r>
            <a:r>
              <a:rPr lang="en-US" dirty="0">
                <a:sym typeface="Symbol"/>
              </a:rPr>
              <a:t>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/>
              <a:t>⇒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 </a:t>
            </a:r>
            <a:r>
              <a:rPr lang="en-US" u="sng" dirty="0">
                <a:sym typeface="Symbol"/>
              </a:rPr>
              <a:t/>
            </a:r>
            <a:br>
              <a:rPr lang="en-US" u="sng" dirty="0">
                <a:sym typeface="Symbol"/>
              </a:rPr>
            </a:br>
            <a:r>
              <a:rPr lang="en-US" u="sng" dirty="0" smtClean="0">
                <a:sym typeface="Symbol"/>
              </a:rPr>
              <a:t>Lemma </a:t>
            </a:r>
            <a:r>
              <a:rPr lang="en-US" u="sng" dirty="0">
                <a:sym typeface="Symbol"/>
              </a:rPr>
              <a:t>1</a:t>
            </a:r>
            <a:r>
              <a:rPr lang="en-US" dirty="0">
                <a:sym typeface="Symbol"/>
              </a:rPr>
              <a:t>: </a:t>
            </a:r>
            <a:r>
              <a:rPr lang="en-US" dirty="0"/>
              <a:t>Let:  (1) </a:t>
            </a:r>
            <a:r>
              <a:rPr lang="en-US" i="1" dirty="0"/>
              <a:t>X</a:t>
            </a:r>
            <a:r>
              <a:rPr lang="en-US" dirty="0"/>
              <a:t> ∧ </a:t>
            </a:r>
            <a:r>
              <a:rPr lang="en-US" i="1" dirty="0"/>
              <a:t>Y</a:t>
            </a:r>
            <a:r>
              <a:rPr lang="en-US" dirty="0"/>
              <a:t> ⇒ </a:t>
            </a:r>
            <a:r>
              <a:rPr lang="en-US" i="1" dirty="0"/>
              <a:t>c</a:t>
            </a:r>
            <a:r>
              <a:rPr lang="en-US" dirty="0"/>
              <a:t>; (2)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 </a:t>
            </a:r>
            <a:r>
              <a:rPr lang="en-US" i="1" dirty="0">
                <a:sym typeface="Symbol"/>
              </a:rPr>
              <a:t>V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Y</a:t>
            </a:r>
            <a:r>
              <a:rPr lang="en-US" i="1" dirty="0"/>
              <a:t> </a:t>
            </a:r>
            <a:r>
              <a:rPr lang="en-US" dirty="0">
                <a:sym typeface="Symbol"/>
              </a:rPr>
              <a:t> </a:t>
            </a:r>
            <a:r>
              <a:rPr lang="en-US" i="1" dirty="0">
                <a:sym typeface="Symbol"/>
              </a:rPr>
              <a:t>c). </a:t>
            </a:r>
            <a:br>
              <a:rPr lang="en-US" i="1" dirty="0">
                <a:sym typeface="Symbol"/>
              </a:rPr>
            </a:br>
            <a:r>
              <a:rPr lang="en-US" i="1" dirty="0">
                <a:sym typeface="Symbol"/>
              </a:rPr>
              <a:t>                 </a:t>
            </a:r>
            <a:r>
              <a:rPr lang="en-US" dirty="0">
                <a:sym typeface="Symbol"/>
              </a:rPr>
              <a:t>Then:</a:t>
            </a:r>
            <a:r>
              <a:rPr lang="en-US" i="1" dirty="0"/>
              <a:t> VE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) ∧ </a:t>
            </a:r>
            <a:r>
              <a:rPr lang="en-US" i="1" dirty="0"/>
              <a:t>Y</a:t>
            </a:r>
            <a:r>
              <a:rPr lang="en-US" dirty="0"/>
              <a:t> ⇒ </a:t>
            </a:r>
            <a:r>
              <a:rPr lang="en-US" i="1" dirty="0"/>
              <a:t>c</a:t>
            </a:r>
            <a:r>
              <a:rPr lang="en-US" dirty="0"/>
              <a:t>.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3528455" y="3355462"/>
            <a:ext cx="111082" cy="1329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5314" y="3819184"/>
            <a:ext cx="3057374" cy="2962616"/>
          </a:xfrm>
          <a:prstGeom prst="rect">
            <a:avLst/>
          </a:prstGeom>
          <a:solidFill>
            <a:srgbClr val="92D050">
              <a:alpha val="10000"/>
            </a:srgb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5190480" y="4057650"/>
            <a:ext cx="2381895" cy="2762250"/>
          </a:xfrm>
          <a:custGeom>
            <a:avLst/>
            <a:gdLst>
              <a:gd name="connsiteX0" fmla="*/ 2115195 w 2381895"/>
              <a:gd name="connsiteY0" fmla="*/ 2714625 h 2762250"/>
              <a:gd name="connsiteX1" fmla="*/ 2143770 w 2381895"/>
              <a:gd name="connsiteY1" fmla="*/ 2505075 h 2762250"/>
              <a:gd name="connsiteX2" fmla="*/ 2191395 w 2381895"/>
              <a:gd name="connsiteY2" fmla="*/ 2371725 h 2762250"/>
              <a:gd name="connsiteX3" fmla="*/ 2200920 w 2381895"/>
              <a:gd name="connsiteY3" fmla="*/ 2343150 h 2762250"/>
              <a:gd name="connsiteX4" fmla="*/ 2239020 w 2381895"/>
              <a:gd name="connsiteY4" fmla="*/ 2266950 h 2762250"/>
              <a:gd name="connsiteX5" fmla="*/ 2258070 w 2381895"/>
              <a:gd name="connsiteY5" fmla="*/ 2238375 h 2762250"/>
              <a:gd name="connsiteX6" fmla="*/ 2277120 w 2381895"/>
              <a:gd name="connsiteY6" fmla="*/ 2181225 h 2762250"/>
              <a:gd name="connsiteX7" fmla="*/ 2286645 w 2381895"/>
              <a:gd name="connsiteY7" fmla="*/ 2152650 h 2762250"/>
              <a:gd name="connsiteX8" fmla="*/ 2305695 w 2381895"/>
              <a:gd name="connsiteY8" fmla="*/ 2076450 h 2762250"/>
              <a:gd name="connsiteX9" fmla="*/ 2324745 w 2381895"/>
              <a:gd name="connsiteY9" fmla="*/ 2047875 h 2762250"/>
              <a:gd name="connsiteX10" fmla="*/ 2343795 w 2381895"/>
              <a:gd name="connsiteY10" fmla="*/ 1971675 h 2762250"/>
              <a:gd name="connsiteX11" fmla="*/ 2353320 w 2381895"/>
              <a:gd name="connsiteY11" fmla="*/ 1933575 h 2762250"/>
              <a:gd name="connsiteX12" fmla="*/ 2372370 w 2381895"/>
              <a:gd name="connsiteY12" fmla="*/ 1895475 h 2762250"/>
              <a:gd name="connsiteX13" fmla="*/ 2381895 w 2381895"/>
              <a:gd name="connsiteY13" fmla="*/ 1819275 h 2762250"/>
              <a:gd name="connsiteX14" fmla="*/ 2362845 w 2381895"/>
              <a:gd name="connsiteY14" fmla="*/ 1524000 h 2762250"/>
              <a:gd name="connsiteX15" fmla="*/ 2353320 w 2381895"/>
              <a:gd name="connsiteY15" fmla="*/ 1495425 h 2762250"/>
              <a:gd name="connsiteX16" fmla="*/ 2334270 w 2381895"/>
              <a:gd name="connsiteY16" fmla="*/ 1400175 h 2762250"/>
              <a:gd name="connsiteX17" fmla="*/ 2324745 w 2381895"/>
              <a:gd name="connsiteY17" fmla="*/ 1362075 h 2762250"/>
              <a:gd name="connsiteX18" fmla="*/ 2296170 w 2381895"/>
              <a:gd name="connsiteY18" fmla="*/ 1304925 h 2762250"/>
              <a:gd name="connsiteX19" fmla="*/ 2258070 w 2381895"/>
              <a:gd name="connsiteY19" fmla="*/ 1219200 h 2762250"/>
              <a:gd name="connsiteX20" fmla="*/ 2248545 w 2381895"/>
              <a:gd name="connsiteY20" fmla="*/ 1190625 h 2762250"/>
              <a:gd name="connsiteX21" fmla="*/ 2200920 w 2381895"/>
              <a:gd name="connsiteY21" fmla="*/ 1114425 h 2762250"/>
              <a:gd name="connsiteX22" fmla="*/ 2162820 w 2381895"/>
              <a:gd name="connsiteY22" fmla="*/ 1066800 h 2762250"/>
              <a:gd name="connsiteX23" fmla="*/ 2115195 w 2381895"/>
              <a:gd name="connsiteY23" fmla="*/ 1019175 h 2762250"/>
              <a:gd name="connsiteX24" fmla="*/ 2058045 w 2381895"/>
              <a:gd name="connsiteY24" fmla="*/ 962025 h 2762250"/>
              <a:gd name="connsiteX25" fmla="*/ 2029470 w 2381895"/>
              <a:gd name="connsiteY25" fmla="*/ 923925 h 2762250"/>
              <a:gd name="connsiteX26" fmla="*/ 1981845 w 2381895"/>
              <a:gd name="connsiteY26" fmla="*/ 885825 h 2762250"/>
              <a:gd name="connsiteX27" fmla="*/ 1915170 w 2381895"/>
              <a:gd name="connsiteY27" fmla="*/ 819150 h 2762250"/>
              <a:gd name="connsiteX28" fmla="*/ 1896120 w 2381895"/>
              <a:gd name="connsiteY28" fmla="*/ 790575 h 2762250"/>
              <a:gd name="connsiteX29" fmla="*/ 1858020 w 2381895"/>
              <a:gd name="connsiteY29" fmla="*/ 762000 h 2762250"/>
              <a:gd name="connsiteX30" fmla="*/ 1838970 w 2381895"/>
              <a:gd name="connsiteY30" fmla="*/ 733425 h 2762250"/>
              <a:gd name="connsiteX31" fmla="*/ 1810395 w 2381895"/>
              <a:gd name="connsiteY31" fmla="*/ 723900 h 2762250"/>
              <a:gd name="connsiteX32" fmla="*/ 1715145 w 2381895"/>
              <a:gd name="connsiteY32" fmla="*/ 685800 h 2762250"/>
              <a:gd name="connsiteX33" fmla="*/ 1362720 w 2381895"/>
              <a:gd name="connsiteY33" fmla="*/ 657225 h 2762250"/>
              <a:gd name="connsiteX34" fmla="*/ 1324620 w 2381895"/>
              <a:gd name="connsiteY34" fmla="*/ 647700 h 2762250"/>
              <a:gd name="connsiteX35" fmla="*/ 1238895 w 2381895"/>
              <a:gd name="connsiteY35" fmla="*/ 609600 h 2762250"/>
              <a:gd name="connsiteX36" fmla="*/ 1210320 w 2381895"/>
              <a:gd name="connsiteY36" fmla="*/ 590550 h 2762250"/>
              <a:gd name="connsiteX37" fmla="*/ 1153170 w 2381895"/>
              <a:gd name="connsiteY37" fmla="*/ 571500 h 2762250"/>
              <a:gd name="connsiteX38" fmla="*/ 1124595 w 2381895"/>
              <a:gd name="connsiteY38" fmla="*/ 228600 h 2762250"/>
              <a:gd name="connsiteX39" fmla="*/ 1086495 w 2381895"/>
              <a:gd name="connsiteY39" fmla="*/ 161925 h 2762250"/>
              <a:gd name="connsiteX40" fmla="*/ 1057920 w 2381895"/>
              <a:gd name="connsiteY40" fmla="*/ 152400 h 2762250"/>
              <a:gd name="connsiteX41" fmla="*/ 1029345 w 2381895"/>
              <a:gd name="connsiteY41" fmla="*/ 133350 h 2762250"/>
              <a:gd name="connsiteX42" fmla="*/ 991245 w 2381895"/>
              <a:gd name="connsiteY42" fmla="*/ 123825 h 2762250"/>
              <a:gd name="connsiteX43" fmla="*/ 962670 w 2381895"/>
              <a:gd name="connsiteY43" fmla="*/ 114300 h 2762250"/>
              <a:gd name="connsiteX44" fmla="*/ 876945 w 2381895"/>
              <a:gd name="connsiteY44" fmla="*/ 76200 h 2762250"/>
              <a:gd name="connsiteX45" fmla="*/ 781695 w 2381895"/>
              <a:gd name="connsiteY45" fmla="*/ 57150 h 2762250"/>
              <a:gd name="connsiteX46" fmla="*/ 705495 w 2381895"/>
              <a:gd name="connsiteY46" fmla="*/ 38100 h 2762250"/>
              <a:gd name="connsiteX47" fmla="*/ 629295 w 2381895"/>
              <a:gd name="connsiteY47" fmla="*/ 28575 h 2762250"/>
              <a:gd name="connsiteX48" fmla="*/ 553095 w 2381895"/>
              <a:gd name="connsiteY48" fmla="*/ 9525 h 2762250"/>
              <a:gd name="connsiteX49" fmla="*/ 505470 w 2381895"/>
              <a:gd name="connsiteY49" fmla="*/ 0 h 2762250"/>
              <a:gd name="connsiteX50" fmla="*/ 334020 w 2381895"/>
              <a:gd name="connsiteY50" fmla="*/ 9525 h 2762250"/>
              <a:gd name="connsiteX51" fmla="*/ 238770 w 2381895"/>
              <a:gd name="connsiteY51" fmla="*/ 38100 h 2762250"/>
              <a:gd name="connsiteX52" fmla="*/ 181620 w 2381895"/>
              <a:gd name="connsiteY52" fmla="*/ 57150 h 2762250"/>
              <a:gd name="connsiteX53" fmla="*/ 153045 w 2381895"/>
              <a:gd name="connsiteY53" fmla="*/ 66675 h 2762250"/>
              <a:gd name="connsiteX54" fmla="*/ 124470 w 2381895"/>
              <a:gd name="connsiteY54" fmla="*/ 85725 h 2762250"/>
              <a:gd name="connsiteX55" fmla="*/ 95895 w 2381895"/>
              <a:gd name="connsiteY55" fmla="*/ 142875 h 2762250"/>
              <a:gd name="connsiteX56" fmla="*/ 76845 w 2381895"/>
              <a:gd name="connsiteY56" fmla="*/ 171450 h 2762250"/>
              <a:gd name="connsiteX57" fmla="*/ 48270 w 2381895"/>
              <a:gd name="connsiteY57" fmla="*/ 228600 h 2762250"/>
              <a:gd name="connsiteX58" fmla="*/ 57795 w 2381895"/>
              <a:gd name="connsiteY58" fmla="*/ 390525 h 2762250"/>
              <a:gd name="connsiteX59" fmla="*/ 67320 w 2381895"/>
              <a:gd name="connsiteY59" fmla="*/ 457200 h 2762250"/>
              <a:gd name="connsiteX60" fmla="*/ 95895 w 2381895"/>
              <a:gd name="connsiteY60" fmla="*/ 600075 h 2762250"/>
              <a:gd name="connsiteX61" fmla="*/ 105420 w 2381895"/>
              <a:gd name="connsiteY61" fmla="*/ 876300 h 2762250"/>
              <a:gd name="connsiteX62" fmla="*/ 114945 w 2381895"/>
              <a:gd name="connsiteY62" fmla="*/ 942975 h 2762250"/>
              <a:gd name="connsiteX63" fmla="*/ 124470 w 2381895"/>
              <a:gd name="connsiteY63" fmla="*/ 1028700 h 2762250"/>
              <a:gd name="connsiteX64" fmla="*/ 133995 w 2381895"/>
              <a:gd name="connsiteY64" fmla="*/ 1171575 h 2762250"/>
              <a:gd name="connsiteX65" fmla="*/ 153045 w 2381895"/>
              <a:gd name="connsiteY65" fmla="*/ 1285875 h 2762250"/>
              <a:gd name="connsiteX66" fmla="*/ 172095 w 2381895"/>
              <a:gd name="connsiteY66" fmla="*/ 1400175 h 2762250"/>
              <a:gd name="connsiteX67" fmla="*/ 162570 w 2381895"/>
              <a:gd name="connsiteY67" fmla="*/ 1657350 h 2762250"/>
              <a:gd name="connsiteX68" fmla="*/ 133995 w 2381895"/>
              <a:gd name="connsiteY68" fmla="*/ 1790700 h 2762250"/>
              <a:gd name="connsiteX69" fmla="*/ 124470 w 2381895"/>
              <a:gd name="connsiteY69" fmla="*/ 1819275 h 2762250"/>
              <a:gd name="connsiteX70" fmla="*/ 105420 w 2381895"/>
              <a:gd name="connsiteY70" fmla="*/ 1847850 h 2762250"/>
              <a:gd name="connsiteX71" fmla="*/ 86370 w 2381895"/>
              <a:gd name="connsiteY71" fmla="*/ 2257425 h 2762250"/>
              <a:gd name="connsiteX72" fmla="*/ 57795 w 2381895"/>
              <a:gd name="connsiteY72" fmla="*/ 2314575 h 2762250"/>
              <a:gd name="connsiteX73" fmla="*/ 29220 w 2381895"/>
              <a:gd name="connsiteY73" fmla="*/ 2333625 h 2762250"/>
              <a:gd name="connsiteX74" fmla="*/ 19695 w 2381895"/>
              <a:gd name="connsiteY74" fmla="*/ 2371725 h 2762250"/>
              <a:gd name="connsiteX75" fmla="*/ 645 w 2381895"/>
              <a:gd name="connsiteY75" fmla="*/ 2400300 h 2762250"/>
              <a:gd name="connsiteX76" fmla="*/ 10170 w 2381895"/>
              <a:gd name="connsiteY76" fmla="*/ 2495550 h 2762250"/>
              <a:gd name="connsiteX77" fmla="*/ 29220 w 2381895"/>
              <a:gd name="connsiteY77" fmla="*/ 2524125 h 2762250"/>
              <a:gd name="connsiteX78" fmla="*/ 114945 w 2381895"/>
              <a:gd name="connsiteY78" fmla="*/ 2590800 h 2762250"/>
              <a:gd name="connsiteX79" fmla="*/ 172095 w 2381895"/>
              <a:gd name="connsiteY79" fmla="*/ 2628900 h 2762250"/>
              <a:gd name="connsiteX80" fmla="*/ 200670 w 2381895"/>
              <a:gd name="connsiteY80" fmla="*/ 2638425 h 2762250"/>
              <a:gd name="connsiteX81" fmla="*/ 267345 w 2381895"/>
              <a:gd name="connsiteY81" fmla="*/ 2667000 h 2762250"/>
              <a:gd name="connsiteX82" fmla="*/ 495945 w 2381895"/>
              <a:gd name="connsiteY82" fmla="*/ 2714625 h 2762250"/>
              <a:gd name="connsiteX83" fmla="*/ 562620 w 2381895"/>
              <a:gd name="connsiteY83" fmla="*/ 2743200 h 2762250"/>
              <a:gd name="connsiteX84" fmla="*/ 715020 w 2381895"/>
              <a:gd name="connsiteY84" fmla="*/ 2762250 h 2762250"/>
              <a:gd name="connsiteX85" fmla="*/ 1238895 w 2381895"/>
              <a:gd name="connsiteY85" fmla="*/ 2752725 h 2762250"/>
              <a:gd name="connsiteX86" fmla="*/ 2029470 w 2381895"/>
              <a:gd name="connsiteY86" fmla="*/ 2733675 h 2762250"/>
              <a:gd name="connsiteX87" fmla="*/ 2096145 w 2381895"/>
              <a:gd name="connsiteY87" fmla="*/ 2714625 h 2762250"/>
              <a:gd name="connsiteX88" fmla="*/ 2115195 w 2381895"/>
              <a:gd name="connsiteY88" fmla="*/ 2714625 h 276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2381895" h="2762250">
                <a:moveTo>
                  <a:pt x="2115195" y="2714625"/>
                </a:moveTo>
                <a:cubicBezTo>
                  <a:pt x="2123132" y="2679700"/>
                  <a:pt x="2124211" y="2563753"/>
                  <a:pt x="2143770" y="2505075"/>
                </a:cubicBezTo>
                <a:cubicBezTo>
                  <a:pt x="2158696" y="2460297"/>
                  <a:pt x="2175686" y="2416234"/>
                  <a:pt x="2191395" y="2371725"/>
                </a:cubicBezTo>
                <a:cubicBezTo>
                  <a:pt x="2194737" y="2362257"/>
                  <a:pt x="2196430" y="2352130"/>
                  <a:pt x="2200920" y="2343150"/>
                </a:cubicBezTo>
                <a:cubicBezTo>
                  <a:pt x="2213620" y="2317750"/>
                  <a:pt x="2223268" y="2290579"/>
                  <a:pt x="2239020" y="2266950"/>
                </a:cubicBezTo>
                <a:cubicBezTo>
                  <a:pt x="2245370" y="2257425"/>
                  <a:pt x="2253421" y="2248836"/>
                  <a:pt x="2258070" y="2238375"/>
                </a:cubicBezTo>
                <a:cubicBezTo>
                  <a:pt x="2266225" y="2220025"/>
                  <a:pt x="2270770" y="2200275"/>
                  <a:pt x="2277120" y="2181225"/>
                </a:cubicBezTo>
                <a:cubicBezTo>
                  <a:pt x="2280295" y="2171700"/>
                  <a:pt x="2284676" y="2162495"/>
                  <a:pt x="2286645" y="2152650"/>
                </a:cubicBezTo>
                <a:cubicBezTo>
                  <a:pt x="2290268" y="2134536"/>
                  <a:pt x="2295932" y="2095976"/>
                  <a:pt x="2305695" y="2076450"/>
                </a:cubicBezTo>
                <a:cubicBezTo>
                  <a:pt x="2310815" y="2066211"/>
                  <a:pt x="2318395" y="2057400"/>
                  <a:pt x="2324745" y="2047875"/>
                </a:cubicBezTo>
                <a:lnTo>
                  <a:pt x="2343795" y="1971675"/>
                </a:lnTo>
                <a:cubicBezTo>
                  <a:pt x="2346970" y="1958975"/>
                  <a:pt x="2347466" y="1945284"/>
                  <a:pt x="2353320" y="1933575"/>
                </a:cubicBezTo>
                <a:lnTo>
                  <a:pt x="2372370" y="1895475"/>
                </a:lnTo>
                <a:cubicBezTo>
                  <a:pt x="2375545" y="1870075"/>
                  <a:pt x="2381895" y="1844873"/>
                  <a:pt x="2381895" y="1819275"/>
                </a:cubicBezTo>
                <a:cubicBezTo>
                  <a:pt x="2381895" y="1758535"/>
                  <a:pt x="2380077" y="1610158"/>
                  <a:pt x="2362845" y="1524000"/>
                </a:cubicBezTo>
                <a:cubicBezTo>
                  <a:pt x="2360876" y="1514155"/>
                  <a:pt x="2355578" y="1505208"/>
                  <a:pt x="2353320" y="1495425"/>
                </a:cubicBezTo>
                <a:cubicBezTo>
                  <a:pt x="2346039" y="1463875"/>
                  <a:pt x="2341054" y="1431835"/>
                  <a:pt x="2334270" y="1400175"/>
                </a:cubicBezTo>
                <a:cubicBezTo>
                  <a:pt x="2331527" y="1387375"/>
                  <a:pt x="2329607" y="1374230"/>
                  <a:pt x="2324745" y="1362075"/>
                </a:cubicBezTo>
                <a:cubicBezTo>
                  <a:pt x="2316835" y="1342300"/>
                  <a:pt x="2305695" y="1323975"/>
                  <a:pt x="2296170" y="1304925"/>
                </a:cubicBezTo>
                <a:cubicBezTo>
                  <a:pt x="2278526" y="1216703"/>
                  <a:pt x="2301267" y="1294796"/>
                  <a:pt x="2258070" y="1219200"/>
                </a:cubicBezTo>
                <a:cubicBezTo>
                  <a:pt x="2253089" y="1210483"/>
                  <a:pt x="2253035" y="1199605"/>
                  <a:pt x="2248545" y="1190625"/>
                </a:cubicBezTo>
                <a:cubicBezTo>
                  <a:pt x="2243167" y="1179868"/>
                  <a:pt x="2212254" y="1129537"/>
                  <a:pt x="2200920" y="1114425"/>
                </a:cubicBezTo>
                <a:cubicBezTo>
                  <a:pt x="2188722" y="1098161"/>
                  <a:pt x="2175018" y="1083064"/>
                  <a:pt x="2162820" y="1066800"/>
                </a:cubicBezTo>
                <a:cubicBezTo>
                  <a:pt x="2131070" y="1024467"/>
                  <a:pt x="2159645" y="1048808"/>
                  <a:pt x="2115195" y="1019175"/>
                </a:cubicBezTo>
                <a:cubicBezTo>
                  <a:pt x="2073920" y="936625"/>
                  <a:pt x="2124720" y="1019175"/>
                  <a:pt x="2058045" y="962025"/>
                </a:cubicBezTo>
                <a:cubicBezTo>
                  <a:pt x="2045992" y="951694"/>
                  <a:pt x="2040695" y="935150"/>
                  <a:pt x="2029470" y="923925"/>
                </a:cubicBezTo>
                <a:cubicBezTo>
                  <a:pt x="2015095" y="909550"/>
                  <a:pt x="1996831" y="899562"/>
                  <a:pt x="1981845" y="885825"/>
                </a:cubicBezTo>
                <a:cubicBezTo>
                  <a:pt x="1958676" y="864586"/>
                  <a:pt x="1936196" y="842512"/>
                  <a:pt x="1915170" y="819150"/>
                </a:cubicBezTo>
                <a:cubicBezTo>
                  <a:pt x="1907512" y="810641"/>
                  <a:pt x="1904215" y="798670"/>
                  <a:pt x="1896120" y="790575"/>
                </a:cubicBezTo>
                <a:cubicBezTo>
                  <a:pt x="1884895" y="779350"/>
                  <a:pt x="1869245" y="773225"/>
                  <a:pt x="1858020" y="762000"/>
                </a:cubicBezTo>
                <a:cubicBezTo>
                  <a:pt x="1849925" y="753905"/>
                  <a:pt x="1847909" y="740576"/>
                  <a:pt x="1838970" y="733425"/>
                </a:cubicBezTo>
                <a:cubicBezTo>
                  <a:pt x="1831130" y="727153"/>
                  <a:pt x="1819375" y="728390"/>
                  <a:pt x="1810395" y="723900"/>
                </a:cubicBezTo>
                <a:cubicBezTo>
                  <a:pt x="1728385" y="682895"/>
                  <a:pt x="1798853" y="702542"/>
                  <a:pt x="1715145" y="685800"/>
                </a:cubicBezTo>
                <a:cubicBezTo>
                  <a:pt x="1580918" y="618687"/>
                  <a:pt x="1708734" y="675928"/>
                  <a:pt x="1362720" y="657225"/>
                </a:cubicBezTo>
                <a:cubicBezTo>
                  <a:pt x="1349648" y="656518"/>
                  <a:pt x="1337039" y="651840"/>
                  <a:pt x="1324620" y="647700"/>
                </a:cubicBezTo>
                <a:cubicBezTo>
                  <a:pt x="1300126" y="639535"/>
                  <a:pt x="1262130" y="622877"/>
                  <a:pt x="1238895" y="609600"/>
                </a:cubicBezTo>
                <a:cubicBezTo>
                  <a:pt x="1228956" y="603920"/>
                  <a:pt x="1220781" y="595199"/>
                  <a:pt x="1210320" y="590550"/>
                </a:cubicBezTo>
                <a:cubicBezTo>
                  <a:pt x="1191970" y="582395"/>
                  <a:pt x="1172220" y="577850"/>
                  <a:pt x="1153170" y="571500"/>
                </a:cubicBezTo>
                <a:cubicBezTo>
                  <a:pt x="1074995" y="454237"/>
                  <a:pt x="1143441" y="567829"/>
                  <a:pt x="1124595" y="228600"/>
                </a:cubicBezTo>
                <a:cubicBezTo>
                  <a:pt x="1123397" y="207028"/>
                  <a:pt x="1099991" y="173172"/>
                  <a:pt x="1086495" y="161925"/>
                </a:cubicBezTo>
                <a:cubicBezTo>
                  <a:pt x="1078782" y="155497"/>
                  <a:pt x="1066900" y="156890"/>
                  <a:pt x="1057920" y="152400"/>
                </a:cubicBezTo>
                <a:cubicBezTo>
                  <a:pt x="1047681" y="147280"/>
                  <a:pt x="1039867" y="137859"/>
                  <a:pt x="1029345" y="133350"/>
                </a:cubicBezTo>
                <a:cubicBezTo>
                  <a:pt x="1017313" y="128193"/>
                  <a:pt x="1003832" y="127421"/>
                  <a:pt x="991245" y="123825"/>
                </a:cubicBezTo>
                <a:cubicBezTo>
                  <a:pt x="981591" y="121067"/>
                  <a:pt x="971898" y="118255"/>
                  <a:pt x="962670" y="114300"/>
                </a:cubicBezTo>
                <a:cubicBezTo>
                  <a:pt x="927309" y="99145"/>
                  <a:pt x="916041" y="86626"/>
                  <a:pt x="876945" y="76200"/>
                </a:cubicBezTo>
                <a:cubicBezTo>
                  <a:pt x="845659" y="67857"/>
                  <a:pt x="813107" y="65003"/>
                  <a:pt x="781695" y="57150"/>
                </a:cubicBezTo>
                <a:cubicBezTo>
                  <a:pt x="756295" y="50800"/>
                  <a:pt x="731475" y="41347"/>
                  <a:pt x="705495" y="38100"/>
                </a:cubicBezTo>
                <a:cubicBezTo>
                  <a:pt x="680095" y="34925"/>
                  <a:pt x="654454" y="33292"/>
                  <a:pt x="629295" y="28575"/>
                </a:cubicBezTo>
                <a:cubicBezTo>
                  <a:pt x="603562" y="23750"/>
                  <a:pt x="578768" y="14660"/>
                  <a:pt x="553095" y="9525"/>
                </a:cubicBezTo>
                <a:lnTo>
                  <a:pt x="505470" y="0"/>
                </a:lnTo>
                <a:cubicBezTo>
                  <a:pt x="448320" y="3175"/>
                  <a:pt x="391023" y="4343"/>
                  <a:pt x="334020" y="9525"/>
                </a:cubicBezTo>
                <a:cubicBezTo>
                  <a:pt x="314227" y="11324"/>
                  <a:pt x="250376" y="34231"/>
                  <a:pt x="238770" y="38100"/>
                </a:cubicBezTo>
                <a:lnTo>
                  <a:pt x="181620" y="57150"/>
                </a:lnTo>
                <a:cubicBezTo>
                  <a:pt x="172095" y="60325"/>
                  <a:pt x="161399" y="61106"/>
                  <a:pt x="153045" y="66675"/>
                </a:cubicBezTo>
                <a:lnTo>
                  <a:pt x="124470" y="85725"/>
                </a:lnTo>
                <a:cubicBezTo>
                  <a:pt x="69875" y="167617"/>
                  <a:pt x="135330" y="64005"/>
                  <a:pt x="95895" y="142875"/>
                </a:cubicBezTo>
                <a:cubicBezTo>
                  <a:pt x="90775" y="153114"/>
                  <a:pt x="81965" y="161211"/>
                  <a:pt x="76845" y="171450"/>
                </a:cubicBezTo>
                <a:cubicBezTo>
                  <a:pt x="37410" y="250320"/>
                  <a:pt x="102865" y="146708"/>
                  <a:pt x="48270" y="228600"/>
                </a:cubicBezTo>
                <a:cubicBezTo>
                  <a:pt x="51445" y="282575"/>
                  <a:pt x="53305" y="336643"/>
                  <a:pt x="57795" y="390525"/>
                </a:cubicBezTo>
                <a:cubicBezTo>
                  <a:pt x="59659" y="412898"/>
                  <a:pt x="63906" y="435010"/>
                  <a:pt x="67320" y="457200"/>
                </a:cubicBezTo>
                <a:cubicBezTo>
                  <a:pt x="78073" y="527094"/>
                  <a:pt x="78088" y="519944"/>
                  <a:pt x="95895" y="600075"/>
                </a:cubicBezTo>
                <a:cubicBezTo>
                  <a:pt x="99070" y="692150"/>
                  <a:pt x="100310" y="784312"/>
                  <a:pt x="105420" y="876300"/>
                </a:cubicBezTo>
                <a:cubicBezTo>
                  <a:pt x="106665" y="898716"/>
                  <a:pt x="112160" y="920698"/>
                  <a:pt x="114945" y="942975"/>
                </a:cubicBezTo>
                <a:cubicBezTo>
                  <a:pt x="118511" y="971504"/>
                  <a:pt x="122082" y="1000048"/>
                  <a:pt x="124470" y="1028700"/>
                </a:cubicBezTo>
                <a:cubicBezTo>
                  <a:pt x="128434" y="1076266"/>
                  <a:pt x="130031" y="1124009"/>
                  <a:pt x="133995" y="1171575"/>
                </a:cubicBezTo>
                <a:cubicBezTo>
                  <a:pt x="155303" y="1427271"/>
                  <a:pt x="130701" y="1174153"/>
                  <a:pt x="153045" y="1285875"/>
                </a:cubicBezTo>
                <a:cubicBezTo>
                  <a:pt x="160620" y="1323750"/>
                  <a:pt x="172095" y="1400175"/>
                  <a:pt x="172095" y="1400175"/>
                </a:cubicBezTo>
                <a:cubicBezTo>
                  <a:pt x="168920" y="1485900"/>
                  <a:pt x="167464" y="1571706"/>
                  <a:pt x="162570" y="1657350"/>
                </a:cubicBezTo>
                <a:cubicBezTo>
                  <a:pt x="158427" y="1729858"/>
                  <a:pt x="154964" y="1727793"/>
                  <a:pt x="133995" y="1790700"/>
                </a:cubicBezTo>
                <a:cubicBezTo>
                  <a:pt x="130820" y="1800225"/>
                  <a:pt x="130039" y="1810921"/>
                  <a:pt x="124470" y="1819275"/>
                </a:cubicBezTo>
                <a:lnTo>
                  <a:pt x="105420" y="1847850"/>
                </a:lnTo>
                <a:cubicBezTo>
                  <a:pt x="64750" y="2010531"/>
                  <a:pt x="106671" y="1831101"/>
                  <a:pt x="86370" y="2257425"/>
                </a:cubicBezTo>
                <a:cubicBezTo>
                  <a:pt x="85595" y="2273694"/>
                  <a:pt x="68310" y="2304060"/>
                  <a:pt x="57795" y="2314575"/>
                </a:cubicBezTo>
                <a:cubicBezTo>
                  <a:pt x="49700" y="2322670"/>
                  <a:pt x="38745" y="2327275"/>
                  <a:pt x="29220" y="2333625"/>
                </a:cubicBezTo>
                <a:cubicBezTo>
                  <a:pt x="26045" y="2346325"/>
                  <a:pt x="24852" y="2359693"/>
                  <a:pt x="19695" y="2371725"/>
                </a:cubicBezTo>
                <a:cubicBezTo>
                  <a:pt x="15186" y="2382247"/>
                  <a:pt x="1523" y="2388886"/>
                  <a:pt x="645" y="2400300"/>
                </a:cubicBezTo>
                <a:cubicBezTo>
                  <a:pt x="-1802" y="2432114"/>
                  <a:pt x="2995" y="2464459"/>
                  <a:pt x="10170" y="2495550"/>
                </a:cubicBezTo>
                <a:cubicBezTo>
                  <a:pt x="12744" y="2506704"/>
                  <a:pt x="20749" y="2516424"/>
                  <a:pt x="29220" y="2524125"/>
                </a:cubicBezTo>
                <a:cubicBezTo>
                  <a:pt x="56006" y="2548476"/>
                  <a:pt x="84824" y="2570720"/>
                  <a:pt x="114945" y="2590800"/>
                </a:cubicBezTo>
                <a:cubicBezTo>
                  <a:pt x="133995" y="2603500"/>
                  <a:pt x="152081" y="2617781"/>
                  <a:pt x="172095" y="2628900"/>
                </a:cubicBezTo>
                <a:cubicBezTo>
                  <a:pt x="180872" y="2633776"/>
                  <a:pt x="191348" y="2634696"/>
                  <a:pt x="200670" y="2638425"/>
                </a:cubicBezTo>
                <a:cubicBezTo>
                  <a:pt x="223121" y="2647405"/>
                  <a:pt x="244213" y="2659960"/>
                  <a:pt x="267345" y="2667000"/>
                </a:cubicBezTo>
                <a:cubicBezTo>
                  <a:pt x="390871" y="2704595"/>
                  <a:pt x="394040" y="2701887"/>
                  <a:pt x="495945" y="2714625"/>
                </a:cubicBezTo>
                <a:cubicBezTo>
                  <a:pt x="518170" y="2724150"/>
                  <a:pt x="539509" y="2736089"/>
                  <a:pt x="562620" y="2743200"/>
                </a:cubicBezTo>
                <a:cubicBezTo>
                  <a:pt x="591067" y="2751953"/>
                  <a:pt x="699977" y="2760746"/>
                  <a:pt x="715020" y="2762250"/>
                </a:cubicBezTo>
                <a:lnTo>
                  <a:pt x="1238895" y="2752725"/>
                </a:lnTo>
                <a:lnTo>
                  <a:pt x="2029470" y="2733675"/>
                </a:lnTo>
                <a:cubicBezTo>
                  <a:pt x="2097983" y="2710837"/>
                  <a:pt x="2012424" y="2738545"/>
                  <a:pt x="2096145" y="2714625"/>
                </a:cubicBezTo>
                <a:cubicBezTo>
                  <a:pt x="2127732" y="2705600"/>
                  <a:pt x="2107258" y="2749550"/>
                  <a:pt x="2115195" y="271462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2788821" y="114299"/>
            <a:ext cx="2819400" cy="99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RVE Correctness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864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8" grpId="0" animBg="1"/>
      <p:bldP spid="59" grpId="0" animBg="1"/>
      <p:bldP spid="3" grpId="0" animBg="1"/>
      <p:bldP spid="64" grpId="0" animBg="1"/>
      <p:bldP spid="64" grpId="1" animBg="1"/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Interpolant Generation: Problem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/>
          </a:bodyPr>
          <a:lstStyle/>
          <a:p>
            <a:pPr marL="182880" lvl="1"/>
            <a:r>
              <a:rPr lang="en-US" sz="2400" dirty="0" smtClean="0"/>
              <a:t>Input: propositional formulas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B, </a:t>
            </a:r>
            <a:r>
              <a:rPr lang="en-US" sz="2400" dirty="0" smtClean="0"/>
              <a:t>such that </a:t>
            </a:r>
            <a:r>
              <a:rPr lang="en-US" sz="2400" i="1" dirty="0" smtClean="0">
                <a:sym typeface="Wingdings" pitchFamily="2" charset="2"/>
              </a:rPr>
              <a:t>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Symbol"/>
              </a:rPr>
              <a:t> 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⇒ </a:t>
            </a:r>
            <a:r>
              <a:rPr lang="en-US" sz="2400" dirty="0" smtClean="0">
                <a:sym typeface="Symbol"/>
              </a:rPr>
              <a:t></a:t>
            </a:r>
            <a:endParaRPr lang="en-US" sz="2400" dirty="0" smtClean="0"/>
          </a:p>
          <a:p>
            <a:r>
              <a:rPr lang="en-US" dirty="0" smtClean="0"/>
              <a:t>Output: a formula </a:t>
            </a:r>
            <a:r>
              <a:rPr lang="en-US" i="1" dirty="0" smtClean="0"/>
              <a:t>I</a:t>
            </a:r>
            <a:r>
              <a:rPr lang="en-US" dirty="0" smtClean="0"/>
              <a:t>, such that</a:t>
            </a:r>
          </a:p>
          <a:p>
            <a:pPr lvl="1"/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I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⇒ </a:t>
            </a:r>
            <a:r>
              <a:rPr lang="en-US" dirty="0" smtClean="0">
                <a:sym typeface="Symbol"/>
              </a:rPr>
              <a:t></a:t>
            </a:r>
          </a:p>
          <a:p>
            <a:pPr lvl="1"/>
            <a:r>
              <a:rPr lang="en-US" i="1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 </a:t>
            </a:r>
            <a:r>
              <a:rPr lang="en-US" i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, where </a:t>
            </a:r>
            <a:r>
              <a:rPr lang="en-US" i="1" dirty="0" smtClean="0">
                <a:sym typeface="Symbol"/>
              </a:rPr>
              <a:t>G </a:t>
            </a:r>
            <a:r>
              <a:rPr lang="en-US" dirty="0" smtClean="0">
                <a:sym typeface="Symbol"/>
              </a:rPr>
              <a:t></a:t>
            </a:r>
            <a:r>
              <a:rPr lang="en-US" i="1" dirty="0" smtClean="0">
                <a:sym typeface="Symbol"/>
              </a:rPr>
              <a:t> V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>
                <a:sym typeface="Symbol"/>
              </a:rPr>
              <a:t>)  </a:t>
            </a:r>
            <a:r>
              <a:rPr lang="en-US" i="1" dirty="0">
                <a:sym typeface="Symbol"/>
              </a:rPr>
              <a:t>V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) </a:t>
            </a:r>
            <a:endParaRPr lang="en-US" dirty="0" smtClean="0">
              <a:sym typeface="Symbol"/>
            </a:endParaRP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Model checking needs: the interpolant is fed back into the SAT solver </a:t>
            </a:r>
            <a:r>
              <a:rPr lang="en-US" dirty="0"/>
              <a:t>⇒</a:t>
            </a:r>
            <a:r>
              <a:rPr lang="en-US" dirty="0" smtClean="0">
                <a:sym typeface="Wingdings" pitchFamily="2" charset="2"/>
              </a:rPr>
              <a:t> it </a:t>
            </a:r>
            <a:r>
              <a:rPr lang="en-US" dirty="0" smtClean="0">
                <a:sym typeface="Symbol"/>
              </a:rPr>
              <a:t>must be in </a:t>
            </a:r>
            <a:r>
              <a:rPr lang="en-US" dirty="0" smtClean="0">
                <a:sym typeface="Symbol"/>
              </a:rPr>
              <a:t>CNF</a:t>
            </a:r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2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Resolution</a:t>
            </a:r>
            <a:r>
              <a:rPr lang="en-US" dirty="0" smtClean="0"/>
              <a:t>: given two </a:t>
            </a:r>
            <a:r>
              <a:rPr lang="en-US" dirty="0"/>
              <a:t>clauses </a:t>
            </a:r>
            <a:r>
              <a:rPr lang="en-US" i="1" dirty="0" smtClean="0">
                <a:solidFill>
                  <a:srgbClr val="0070C0"/>
                </a:solidFill>
              </a:rPr>
              <a:t>c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r>
              <a:rPr lang="en-US" i="1" dirty="0" smtClean="0">
                <a:solidFill>
                  <a:srgbClr val="0070C0"/>
                </a:solidFill>
              </a:rPr>
              <a:t>c</a:t>
            </a:r>
            <a:r>
              <a:rPr lang="en-US" baseline="-25000" dirty="0" smtClean="0">
                <a:solidFill>
                  <a:srgbClr val="0070C0"/>
                </a:solidFill>
              </a:rPr>
              <a:t>3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00B050"/>
                </a:solidFill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i="1" dirty="0" smtClean="0">
                <a:solidFill>
                  <a:srgbClr val="00B050"/>
                </a:solidFill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</a:rPr>
              <a:t>4 </a:t>
            </a:r>
            <a:r>
              <a:rPr lang="en-US" dirty="0" smtClean="0">
                <a:solidFill>
                  <a:srgbClr val="00B050"/>
                </a:solidFill>
                <a:sym typeface="Symbol"/>
              </a:rPr>
              <a:t> </a:t>
            </a:r>
            <a:r>
              <a:rPr lang="en-US" i="1" dirty="0" smtClean="0">
                <a:solidFill>
                  <a:srgbClr val="00B050"/>
                </a:solidFill>
                <a:sym typeface="Symbol"/>
              </a:rPr>
              <a:t>p</a:t>
            </a:r>
            <a:r>
              <a:rPr lang="en-US" dirty="0" smtClean="0">
                <a:sym typeface="Symbol"/>
              </a:rPr>
              <a:t>, derive a logical consequence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			</a:t>
            </a:r>
            <a:r>
              <a:rPr lang="en-US" i="1" dirty="0" smtClean="0"/>
              <a:t>c</a:t>
            </a:r>
            <a:r>
              <a:rPr lang="en-US" baseline="-25000" dirty="0"/>
              <a:t>5</a:t>
            </a:r>
            <a:r>
              <a:rPr lang="en-US" dirty="0" smtClean="0"/>
              <a:t>=</a:t>
            </a:r>
            <a:r>
              <a:rPr lang="en-US" i="1" dirty="0" smtClean="0">
                <a:solidFill>
                  <a:srgbClr val="0070C0"/>
                </a:solidFill>
              </a:rPr>
              <a:t>c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baseline="-25000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ym typeface="Symbol"/>
              </a:rPr>
              <a:t></a:t>
            </a:r>
            <a:r>
              <a:rPr lang="en-US" i="1" baseline="30000" dirty="0" smtClean="0">
                <a:sym typeface="Symbol"/>
              </a:rPr>
              <a:t>p</a:t>
            </a:r>
            <a:r>
              <a:rPr lang="en-US" baseline="30000" dirty="0" smtClean="0">
                <a:solidFill>
                  <a:srgbClr val="7030A0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rgbClr val="00B050"/>
                </a:solidFill>
                <a:sym typeface="Symbol"/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  <a:sym typeface="Symbol"/>
              </a:rPr>
              <a:t>2</a:t>
            </a:r>
            <a:r>
              <a:rPr lang="en-US" baseline="-25000" dirty="0" smtClean="0">
                <a:solidFill>
                  <a:srgbClr val="7030A0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=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c</a:t>
            </a:r>
            <a:r>
              <a:rPr lang="en-US" baseline="-25000" dirty="0">
                <a:solidFill>
                  <a:srgbClr val="0070C0"/>
                </a:solidFill>
              </a:rPr>
              <a:t>3</a:t>
            </a:r>
            <a:r>
              <a:rPr lang="en-US" dirty="0" smtClean="0">
                <a:solidFill>
                  <a:srgbClr val="7030A0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</a:t>
            </a:r>
            <a:r>
              <a:rPr lang="en-US" dirty="0" smtClean="0">
                <a:solidFill>
                  <a:srgbClr val="7030A0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rgbClr val="00B050"/>
                </a:solidFill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</a:rPr>
              <a:t>4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7030A0"/>
                </a:solidFill>
              </a:rPr>
              <a:t>pivot variable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7030A0"/>
                </a:solidFill>
              </a:rPr>
              <a:t>Resolution refutation</a:t>
            </a:r>
            <a:r>
              <a:rPr lang="en-US" dirty="0" smtClean="0"/>
              <a:t>: a derivation by resolution of the empty clause from a given unsatisfiable formula</a:t>
            </a:r>
          </a:p>
          <a:p>
            <a:endParaRPr lang="en-US" dirty="0" smtClean="0"/>
          </a:p>
          <a:p>
            <a:r>
              <a:rPr lang="en-US" dirty="0" smtClean="0"/>
              <a:t>A SAT solver can generate a resolution refutation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181600" y="1981200"/>
            <a:ext cx="152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867400" y="1981200"/>
            <a:ext cx="1371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5476648" y="4578123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6" name="Straight Arrow Connector 15"/>
          <p:cNvCxnSpPr>
            <a:stCxn id="8" idx="0"/>
            <a:endCxn id="14" idx="4"/>
          </p:cNvCxnSpPr>
          <p:nvPr/>
        </p:nvCxnSpPr>
        <p:spPr>
          <a:xfrm flipV="1">
            <a:off x="5736317" y="5073422"/>
            <a:ext cx="197531" cy="1112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  <a:endCxn id="14" idx="4"/>
          </p:cNvCxnSpPr>
          <p:nvPr/>
        </p:nvCxnSpPr>
        <p:spPr>
          <a:xfrm flipH="1" flipV="1">
            <a:off x="5933848" y="5073422"/>
            <a:ext cx="887563" cy="1079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1042307" y="4552270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1" name="Straight Arrow Connector 20"/>
          <p:cNvCxnSpPr>
            <a:stCxn id="4" idx="0"/>
            <a:endCxn id="20" idx="4"/>
          </p:cNvCxnSpPr>
          <p:nvPr/>
        </p:nvCxnSpPr>
        <p:spPr>
          <a:xfrm flipV="1">
            <a:off x="751114" y="5099276"/>
            <a:ext cx="976993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0"/>
            <a:endCxn id="20" idx="4"/>
          </p:cNvCxnSpPr>
          <p:nvPr/>
        </p:nvCxnSpPr>
        <p:spPr>
          <a:xfrm flipH="1" flipV="1">
            <a:off x="1728107" y="5099276"/>
            <a:ext cx="551694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0"/>
            <a:endCxn id="42" idx="4"/>
          </p:cNvCxnSpPr>
          <p:nvPr/>
        </p:nvCxnSpPr>
        <p:spPr>
          <a:xfrm flipV="1">
            <a:off x="4115556" y="4002437"/>
            <a:ext cx="675292" cy="209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0"/>
            <a:endCxn id="42" idx="4"/>
          </p:cNvCxnSpPr>
          <p:nvPr/>
        </p:nvCxnSpPr>
        <p:spPr>
          <a:xfrm flipH="1" flipV="1">
            <a:off x="4790848" y="4002437"/>
            <a:ext cx="1143000" cy="575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4105048" y="3455431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3276600" y="2590800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0" name="Straight Arrow Connector 49"/>
          <p:cNvCxnSpPr>
            <a:stCxn id="20" idx="0"/>
            <a:endCxn id="49" idx="4"/>
          </p:cNvCxnSpPr>
          <p:nvPr/>
        </p:nvCxnSpPr>
        <p:spPr>
          <a:xfrm flipV="1">
            <a:off x="1728107" y="3086099"/>
            <a:ext cx="2005693" cy="1466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2" idx="0"/>
            <a:endCxn id="49" idx="4"/>
          </p:cNvCxnSpPr>
          <p:nvPr/>
        </p:nvCxnSpPr>
        <p:spPr>
          <a:xfrm flipH="1" flipV="1">
            <a:off x="3733800" y="3086099"/>
            <a:ext cx="105704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Oval 8"/>
          <p:cNvSpPr>
            <a:spLocks noChangeArrowheads="1"/>
          </p:cNvSpPr>
          <p:nvPr/>
        </p:nvSpPr>
        <p:spPr bwMode="auto">
          <a:xfrm>
            <a:off x="4733169" y="1600200"/>
            <a:ext cx="608844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9" name="Straight Arrow Connector 58"/>
          <p:cNvCxnSpPr>
            <a:stCxn id="49" idx="0"/>
            <a:endCxn id="58" idx="4"/>
          </p:cNvCxnSpPr>
          <p:nvPr/>
        </p:nvCxnSpPr>
        <p:spPr>
          <a:xfrm flipV="1">
            <a:off x="3733800" y="2095499"/>
            <a:ext cx="1303791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1" idx="0"/>
            <a:endCxn id="58" idx="4"/>
          </p:cNvCxnSpPr>
          <p:nvPr/>
        </p:nvCxnSpPr>
        <p:spPr>
          <a:xfrm flipH="1" flipV="1">
            <a:off x="5037591" y="2095499"/>
            <a:ext cx="2830814" cy="405765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val 8"/>
              <p:cNvSpPr>
                <a:spLocks noChangeArrowheads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65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Arrow Connector 65"/>
          <p:cNvCxnSpPr>
            <a:stCxn id="58" idx="0"/>
            <a:endCxn id="65" idx="4"/>
          </p:cNvCxnSpPr>
          <p:nvPr/>
        </p:nvCxnSpPr>
        <p:spPr>
          <a:xfrm flipV="1">
            <a:off x="5037591" y="1104899"/>
            <a:ext cx="743479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2" idx="0"/>
            <a:endCxn id="65" idx="4"/>
          </p:cNvCxnSpPr>
          <p:nvPr/>
        </p:nvCxnSpPr>
        <p:spPr>
          <a:xfrm flipH="1" flipV="1">
            <a:off x="5781070" y="1104899"/>
            <a:ext cx="2981930" cy="504825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36914" y="524395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835082" y="527909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97733" y="43676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4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528455" y="308609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33169" y="22214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2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23158" y="116788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3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360857" y="4874622"/>
            <a:ext cx="684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3" name="Right Brace 102"/>
          <p:cNvSpPr/>
          <p:nvPr/>
        </p:nvSpPr>
        <p:spPr>
          <a:xfrm rot="16200000">
            <a:off x="3540654" y="2341715"/>
            <a:ext cx="325210" cy="7150704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ight Brace 103"/>
          <p:cNvSpPr/>
          <p:nvPr/>
        </p:nvSpPr>
        <p:spPr>
          <a:xfrm rot="16200000">
            <a:off x="8010600" y="5022472"/>
            <a:ext cx="325211" cy="1789188"/>
          </a:xfrm>
          <a:prstGeom prst="righ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868405" y="4874622"/>
            <a:ext cx="684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128322" y="3819184"/>
            <a:ext cx="2797999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smtClean="0"/>
              <a:t>A</a:t>
            </a:r>
            <a:r>
              <a:rPr lang="en-US" dirty="0" smtClean="0"/>
              <a:t>-local variables: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Global variables: </a:t>
            </a:r>
            <a:r>
              <a:rPr lang="en-US" i="1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g</a:t>
            </a:r>
            <a:r>
              <a:rPr lang="en-US" baseline="-25000" dirty="0" smtClean="0"/>
              <a:t>2, </a:t>
            </a:r>
            <a:r>
              <a:rPr lang="en-US" i="1" dirty="0" smtClean="0"/>
              <a:t>g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30" name="Title 1"/>
          <p:cNvSpPr>
            <a:spLocks noGrp="1"/>
          </p:cNvSpPr>
          <p:nvPr>
            <p:ph type="title"/>
          </p:nvPr>
        </p:nvSpPr>
        <p:spPr>
          <a:xfrm>
            <a:off x="76200" y="361949"/>
            <a:ext cx="8229600" cy="9906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6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42" grpId="0" animBg="1"/>
      <p:bldP spid="49" grpId="0" animBg="1"/>
      <p:bldP spid="58" grpId="0" animBg="1"/>
      <p:bldP spid="65" grpId="0" animBg="1"/>
      <p:bldP spid="89" grpId="0"/>
      <p:bldP spid="90" grpId="0"/>
      <p:bldP spid="91" grpId="0"/>
      <p:bldP spid="92" grpId="0"/>
      <p:bldP spid="93" grpId="0"/>
      <p:bldP spid="94" grpId="0"/>
      <p:bldP spid="100" grpId="0"/>
      <p:bldP spid="103" grpId="0" animBg="1"/>
      <p:bldP spid="104" grpId="0" animBg="1"/>
      <p:bldP spid="105" grpId="0"/>
      <p:bldP spid="1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Method 1</a:t>
            </a:r>
            <a:r>
              <a:rPr lang="en-US" dirty="0" smtClean="0"/>
              <a:t> for Interpolant Generation: McMillan’s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 a formula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 with each node as follows</a:t>
            </a:r>
          </a:p>
          <a:p>
            <a:endParaRPr lang="en-US" dirty="0"/>
          </a:p>
          <a:p>
            <a:r>
              <a:rPr lang="en-US" dirty="0" smtClean="0"/>
              <a:t>An input node:</a:t>
            </a:r>
          </a:p>
          <a:p>
            <a:pPr lvl="1"/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⇒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 =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</a:t>
            </a:r>
          </a:p>
          <a:p>
            <a:pPr lvl="2"/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): </a:t>
            </a:r>
            <a:r>
              <a:rPr lang="en-US" i="1" dirty="0" smtClean="0"/>
              <a:t>c</a:t>
            </a:r>
            <a:r>
              <a:rPr lang="en-US" dirty="0" smtClean="0"/>
              <a:t> restricted to global literals</a:t>
            </a:r>
            <a:endParaRPr lang="en-US" i="1" dirty="0" smtClean="0"/>
          </a:p>
          <a:p>
            <a:pPr lvl="1"/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/>
              <a:t>⇒</a:t>
            </a:r>
            <a:r>
              <a:rPr lang="en-US" dirty="0" smtClean="0"/>
              <a:t>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c</a:t>
            </a:r>
            <a:r>
              <a:rPr lang="en-US" dirty="0" smtClean="0"/>
              <a:t>) = T</a:t>
            </a:r>
          </a:p>
          <a:p>
            <a:pPr lvl="1"/>
            <a:endParaRPr lang="en-US" dirty="0"/>
          </a:p>
          <a:p>
            <a:r>
              <a:rPr lang="en-US" dirty="0" smtClean="0"/>
              <a:t>An internal node </a:t>
            </a:r>
            <a:r>
              <a:rPr lang="en-US" i="1" dirty="0" smtClean="0"/>
              <a:t>c</a:t>
            </a:r>
            <a:r>
              <a:rPr lang="en-US" baseline="-25000" dirty="0" smtClean="0"/>
              <a:t>3 </a:t>
            </a:r>
            <a:r>
              <a:rPr lang="en-US" dirty="0" smtClean="0"/>
              <a:t>= </a:t>
            </a:r>
            <a:r>
              <a:rPr lang="en-US" i="1" dirty="0" smtClean="0"/>
              <a:t>c</a:t>
            </a:r>
            <a:r>
              <a:rPr lang="en-US" baseline="-25000" dirty="0" smtClean="0"/>
              <a:t>1 </a:t>
            </a:r>
            <a:r>
              <a:rPr lang="en-US" dirty="0" smtClean="0">
                <a:sym typeface="Symbol"/>
              </a:rPr>
              <a:t></a:t>
            </a:r>
            <a:r>
              <a:rPr lang="en-US" i="1" baseline="30000" dirty="0" smtClean="0">
                <a:sym typeface="Symbol"/>
              </a:rPr>
              <a:t>p</a:t>
            </a:r>
            <a:r>
              <a:rPr lang="en-US" baseline="30000" dirty="0" smtClean="0">
                <a:sym typeface="Symbol"/>
              </a:rPr>
              <a:t> </a:t>
            </a:r>
            <a:r>
              <a:rPr lang="en-US" i="1" dirty="0" smtClean="0"/>
              <a:t>c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 is </a:t>
            </a:r>
            <a:r>
              <a:rPr lang="en-US" i="1" dirty="0" smtClean="0"/>
              <a:t>A</a:t>
            </a:r>
            <a:r>
              <a:rPr lang="en-US" dirty="0" smtClean="0"/>
              <a:t>-local </a:t>
            </a:r>
            <a:r>
              <a:rPr lang="en-US" dirty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) = 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dirty="0" smtClean="0">
                <a:sym typeface="Symbol"/>
              </a:rPr>
              <a:t> 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 isn’t </a:t>
            </a:r>
            <a:r>
              <a:rPr lang="en-US" i="1" dirty="0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-local </a:t>
            </a:r>
            <a:r>
              <a:rPr lang="en-US" dirty="0"/>
              <a:t>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p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baseline="-25000" dirty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) = 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>
                <a:sym typeface="Symbol"/>
              </a:rPr>
              <a:t>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smtClean="0">
                <a:sym typeface="Symbol"/>
              </a:rPr>
              <a:t>) is the interpolant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65314" y="6127297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1569508" y="6127297"/>
            <a:ext cx="1420586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122688" y="6101443"/>
            <a:ext cx="1985735" cy="59871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241017" y="6185808"/>
            <a:ext cx="9906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364211" y="6153151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7411205" y="6153151"/>
            <a:ext cx="9144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8458200" y="6153151"/>
            <a:ext cx="609600" cy="495299"/>
          </a:xfrm>
          <a:prstGeom prst="ellipse">
            <a:avLst/>
          </a:prstGeom>
          <a:gradFill>
            <a:gsLst>
              <a:gs pos="87910">
                <a:srgbClr val="002060"/>
              </a:gs>
              <a:gs pos="0">
                <a:srgbClr val="002060"/>
              </a:gs>
              <a:gs pos="34000">
                <a:srgbClr val="002060"/>
              </a:gs>
              <a:gs pos="70000">
                <a:srgbClr val="002060"/>
              </a:gs>
              <a:gs pos="100000">
                <a:srgbClr val="002060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5476648" y="4578123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16" name="Straight Arrow Connector 15"/>
          <p:cNvCxnSpPr>
            <a:stCxn id="8" idx="0"/>
            <a:endCxn id="14" idx="4"/>
          </p:cNvCxnSpPr>
          <p:nvPr/>
        </p:nvCxnSpPr>
        <p:spPr>
          <a:xfrm flipV="1">
            <a:off x="5736317" y="5073422"/>
            <a:ext cx="197531" cy="11123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  <a:endCxn id="14" idx="4"/>
          </p:cNvCxnSpPr>
          <p:nvPr/>
        </p:nvCxnSpPr>
        <p:spPr>
          <a:xfrm flipH="1" flipV="1">
            <a:off x="5933848" y="5073422"/>
            <a:ext cx="887563" cy="1079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1042307" y="4552270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21" name="Straight Arrow Connector 20"/>
          <p:cNvCxnSpPr>
            <a:stCxn id="4" idx="0"/>
            <a:endCxn id="20" idx="4"/>
          </p:cNvCxnSpPr>
          <p:nvPr/>
        </p:nvCxnSpPr>
        <p:spPr>
          <a:xfrm flipV="1">
            <a:off x="751114" y="5099276"/>
            <a:ext cx="976993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0"/>
            <a:endCxn id="20" idx="4"/>
          </p:cNvCxnSpPr>
          <p:nvPr/>
        </p:nvCxnSpPr>
        <p:spPr>
          <a:xfrm flipH="1" flipV="1">
            <a:off x="1728107" y="5099276"/>
            <a:ext cx="551694" cy="10280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0"/>
            <a:endCxn id="42" idx="4"/>
          </p:cNvCxnSpPr>
          <p:nvPr/>
        </p:nvCxnSpPr>
        <p:spPr>
          <a:xfrm flipV="1">
            <a:off x="4115556" y="4002437"/>
            <a:ext cx="675292" cy="209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0"/>
            <a:endCxn id="42" idx="4"/>
          </p:cNvCxnSpPr>
          <p:nvPr/>
        </p:nvCxnSpPr>
        <p:spPr>
          <a:xfrm flipH="1" flipV="1">
            <a:off x="4790848" y="4002437"/>
            <a:ext cx="1143000" cy="575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4105048" y="3455431"/>
            <a:ext cx="1371600" cy="5470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a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3276600" y="2590800"/>
            <a:ext cx="914400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0" name="Straight Arrow Connector 49"/>
          <p:cNvCxnSpPr>
            <a:stCxn id="20" idx="0"/>
            <a:endCxn id="49" idx="4"/>
          </p:cNvCxnSpPr>
          <p:nvPr/>
        </p:nvCxnSpPr>
        <p:spPr>
          <a:xfrm flipV="1">
            <a:off x="1728107" y="3086099"/>
            <a:ext cx="2005693" cy="1466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2" idx="0"/>
            <a:endCxn id="49" idx="4"/>
          </p:cNvCxnSpPr>
          <p:nvPr/>
        </p:nvCxnSpPr>
        <p:spPr>
          <a:xfrm flipH="1" flipV="1">
            <a:off x="3733800" y="3086099"/>
            <a:ext cx="105704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Oval 8"/>
          <p:cNvSpPr>
            <a:spLocks noChangeArrowheads="1"/>
          </p:cNvSpPr>
          <p:nvPr/>
        </p:nvSpPr>
        <p:spPr bwMode="auto">
          <a:xfrm>
            <a:off x="4733169" y="1600200"/>
            <a:ext cx="608844" cy="49529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i="1" baseline="-25000" dirty="0">
              <a:sym typeface="Symbol" pitchFamily="18" charset="2"/>
            </a:endParaRPr>
          </a:p>
        </p:txBody>
      </p:sp>
      <p:cxnSp>
        <p:nvCxnSpPr>
          <p:cNvPr id="59" name="Straight Arrow Connector 58"/>
          <p:cNvCxnSpPr>
            <a:stCxn id="49" idx="0"/>
            <a:endCxn id="58" idx="4"/>
          </p:cNvCxnSpPr>
          <p:nvPr/>
        </p:nvCxnSpPr>
        <p:spPr>
          <a:xfrm flipV="1">
            <a:off x="3733800" y="2095499"/>
            <a:ext cx="1303791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1" idx="0"/>
            <a:endCxn id="58" idx="4"/>
          </p:cNvCxnSpPr>
          <p:nvPr/>
        </p:nvCxnSpPr>
        <p:spPr>
          <a:xfrm flipH="1" flipV="1">
            <a:off x="5037591" y="2095499"/>
            <a:ext cx="2830814" cy="405765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val 8"/>
              <p:cNvSpPr>
                <a:spLocks noChangeArrowheads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  <a:sym typeface="Symbol" pitchFamily="18" charset="2"/>
                        </a:rPr>
                        <m:t>⊥</m:t>
                      </m:r>
                    </m:oMath>
                  </m:oMathPara>
                </a14:m>
                <a:endParaRPr lang="en-US" i="1" baseline="-2500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65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6648" y="609600"/>
                <a:ext cx="608844" cy="495299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Arrow Connector 65"/>
          <p:cNvCxnSpPr>
            <a:stCxn id="58" idx="0"/>
            <a:endCxn id="65" idx="4"/>
          </p:cNvCxnSpPr>
          <p:nvPr/>
        </p:nvCxnSpPr>
        <p:spPr>
          <a:xfrm flipV="1">
            <a:off x="5037591" y="1104899"/>
            <a:ext cx="743479" cy="495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2" idx="0"/>
            <a:endCxn id="65" idx="4"/>
          </p:cNvCxnSpPr>
          <p:nvPr/>
        </p:nvCxnSpPr>
        <p:spPr>
          <a:xfrm flipH="1" flipV="1">
            <a:off x="5781070" y="1104899"/>
            <a:ext cx="2981930" cy="504825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36914" y="524395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835082" y="527909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97733" y="436760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4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528455" y="308609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</a:t>
            </a:r>
            <a:r>
              <a:rPr lang="en-US" b="1" i="1" baseline="-25000" dirty="0" smtClean="0">
                <a:solidFill>
                  <a:srgbClr val="00B050"/>
                </a:solidFill>
              </a:rPr>
              <a:t>1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33169" y="22214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2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23158" y="116788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g</a:t>
            </a:r>
            <a:r>
              <a:rPr lang="en-US" b="1" i="1" baseline="-25000" dirty="0" smtClean="0">
                <a:solidFill>
                  <a:srgbClr val="00B050"/>
                </a:solidFill>
              </a:rPr>
              <a:t>3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0117" y="5816476"/>
            <a:ext cx="93219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925310" y="5852831"/>
            <a:ext cx="106478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06979" y="4218316"/>
            <a:ext cx="230762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284283" y="5816476"/>
            <a:ext cx="150914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409330" y="5853621"/>
            <a:ext cx="45854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92675" y="5834571"/>
            <a:ext cx="45854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467601" y="5825836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T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458200" y="5853621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T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314975" y="4245632"/>
            <a:ext cx="93219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442787" y="3232666"/>
            <a:ext cx="282924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smtClean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6212" y="1842896"/>
            <a:ext cx="2917222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 = [(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/>
              </a:rPr>
              <a:t> </a:t>
            </a:r>
            <a:r>
              <a:rPr lang="en-US" i="1" dirty="0" smtClean="0"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1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)] </a:t>
            </a:r>
          </a:p>
          <a:p>
            <a:pPr>
              <a:defRPr/>
            </a:pPr>
            <a:r>
              <a:rPr lang="en-US" dirty="0" smtClean="0">
                <a:sym typeface="Symbol" pitchFamily="18" charset="2"/>
              </a:rPr>
              <a:t>[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i="1" baseline="-25000" dirty="0">
                <a:sym typeface="Symbol" pitchFamily="18" charset="2"/>
              </a:rPr>
              <a:t>3 </a:t>
            </a:r>
            <a:r>
              <a:rPr lang="en-US" dirty="0" smtClean="0">
                <a:sym typeface="Symbol" pitchFamily="18" charset="2"/>
              </a:rPr>
              <a:t> 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baseline="-25000" dirty="0" smtClean="0">
                <a:sym typeface="Symbol" pitchFamily="18" charset="2"/>
              </a:rPr>
              <a:t>4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/>
              </a:rPr>
              <a:t> </a:t>
            </a:r>
            <a:r>
              <a:rPr lang="en-US" i="1" dirty="0">
                <a:sym typeface="Symbol" pitchFamily="18" charset="2"/>
              </a:rPr>
              <a:t>(g</a:t>
            </a:r>
            <a:r>
              <a:rPr lang="en-US" i="1" baseline="-25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 </a:t>
            </a:r>
            <a:r>
              <a:rPr lang="en-US" i="1" dirty="0" smtClean="0">
                <a:sym typeface="Symbol" pitchFamily="18" charset="2"/>
              </a:rPr>
              <a:t>g</a:t>
            </a:r>
            <a:r>
              <a:rPr lang="en-US" i="1" baseline="-25000" dirty="0" smtClean="0">
                <a:sym typeface="Symbol" pitchFamily="18" charset="2"/>
              </a:rPr>
              <a:t>4</a:t>
            </a:r>
            <a:r>
              <a:rPr lang="en-US" dirty="0" smtClean="0">
                <a:sym typeface="Symbol" pitchFamily="18" charset="2"/>
              </a:rPr>
              <a:t>)]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617621" y="1352549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303421" y="497442"/>
            <a:ext cx="30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ym typeface="Symbol" pitchFamily="18" charset="2"/>
              </a:rPr>
              <a:t>I</a:t>
            </a:r>
            <a:endParaRPr lang="en-US" dirty="0"/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76200" y="361949"/>
            <a:ext cx="8229600" cy="990600"/>
          </a:xfrm>
        </p:spPr>
        <p:txBody>
          <a:bodyPr/>
          <a:lstStyle/>
          <a:p>
            <a:r>
              <a:rPr lang="en-US" dirty="0" smtClean="0"/>
              <a:t>McMillan’s Method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2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1" grpId="0" animBg="1"/>
      <p:bldP spid="5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24897</TotalTime>
  <Words>4263</Words>
  <Application>Microsoft Office PowerPoint</Application>
  <PresentationFormat>On-screen Show (4:3)</PresentationFormat>
  <Paragraphs>806</Paragraphs>
  <Slides>45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Apothecary</vt:lpstr>
      <vt:lpstr>Generating  Tiny Interpolants and  Near-interpolants from a Resolution Refutation</vt:lpstr>
      <vt:lpstr>Problem Statement</vt:lpstr>
      <vt:lpstr>The Solution in Our CAV’13 Paper</vt:lpstr>
      <vt:lpstr>Today’s Agenda</vt:lpstr>
      <vt:lpstr>Interpolant Generation: Problem Definition</vt:lpstr>
      <vt:lpstr>Resolution</vt:lpstr>
      <vt:lpstr>Example</vt:lpstr>
      <vt:lpstr>Method 1 for Interpolant Generation: McMillan’s Method</vt:lpstr>
      <vt:lpstr>McMillan’s Method</vt:lpstr>
      <vt:lpstr>McMillan’s Method: Pros and Cons</vt:lpstr>
      <vt:lpstr>McMillan’s Method: Translating to CNF</vt:lpstr>
      <vt:lpstr>Method 2 for Interpolant Generation: A-Local Variable Elimination</vt:lpstr>
      <vt:lpstr>A-Local Variable Elimination</vt:lpstr>
      <vt:lpstr>A-Local Variable Elimination</vt:lpstr>
      <vt:lpstr>A-Local Variable Elimination: Correctness</vt:lpstr>
      <vt:lpstr>A-Local Variable Elimination: Pros and Cons</vt:lpstr>
      <vt:lpstr>Method 3 for Interpolant Generation: Resolution-driven Variable Elimination (RVE)</vt:lpstr>
      <vt:lpstr>RVE</vt:lpstr>
      <vt:lpstr>RVE: Correctness</vt:lpstr>
      <vt:lpstr>RVE: Pros and Cons</vt:lpstr>
      <vt:lpstr>PowerPoint Presentation</vt:lpstr>
      <vt:lpstr>RVE: Pros and Cons</vt:lpstr>
      <vt:lpstr>PowerPoint Presentation</vt:lpstr>
      <vt:lpstr>RVE: Pros and Cons</vt:lpstr>
      <vt:lpstr>Near-Interpolants</vt:lpstr>
      <vt:lpstr>Find B-weak Interpolant</vt:lpstr>
      <vt:lpstr>PowerPoint Presentation</vt:lpstr>
      <vt:lpstr>PowerPoint Presentation</vt:lpstr>
      <vt:lpstr>RVE: Optimizations</vt:lpstr>
      <vt:lpstr>RVE: Optimizations</vt:lpstr>
      <vt:lpstr>PowerPoint Presentation</vt:lpstr>
      <vt:lpstr>PowerPoint Presentation</vt:lpstr>
      <vt:lpstr>Experiments</vt:lpstr>
      <vt:lpstr>Results Summary</vt:lpstr>
      <vt:lpstr>PowerPoint Presentation</vt:lpstr>
      <vt:lpstr>PowerPoint Presentation</vt:lpstr>
      <vt:lpstr>PowerPoint Presentation</vt:lpstr>
      <vt:lpstr>Challenges</vt:lpstr>
      <vt:lpstr>PowerPoint Presentation</vt:lpstr>
      <vt:lpstr>McMillan’s Method: Correctness</vt:lpstr>
      <vt:lpstr>PowerPoint Presentation</vt:lpstr>
      <vt:lpstr>McMillan’s Method: Correctness</vt:lpstr>
      <vt:lpstr>McMillan’s Method</vt:lpstr>
      <vt:lpstr>McMillan’s Method: Correctness</vt:lpstr>
      <vt:lpstr>RVE Correctness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Generating  Tiny Interpolants and  Near-interpolants from a Resolution Refutation</dc:title>
  <dc:creator>nadela</dc:creator>
  <cp:lastModifiedBy>nadela</cp:lastModifiedBy>
  <cp:revision>614</cp:revision>
  <dcterms:created xsi:type="dcterms:W3CDTF">2013-06-12T08:12:26Z</dcterms:created>
  <dcterms:modified xsi:type="dcterms:W3CDTF">2013-07-14T08:24:17Z</dcterms:modified>
</cp:coreProperties>
</file>